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8" r:id="rId5"/>
    <p:sldId id="309" r:id="rId6"/>
    <p:sldId id="273" r:id="rId7"/>
    <p:sldId id="336" r:id="rId8"/>
    <p:sldId id="313" r:id="rId9"/>
    <p:sldId id="259" r:id="rId10"/>
    <p:sldId id="315" r:id="rId11"/>
    <p:sldId id="338" r:id="rId12"/>
    <p:sldId id="317" r:id="rId13"/>
    <p:sldId id="339" r:id="rId14"/>
    <p:sldId id="340" r:id="rId15"/>
    <p:sldId id="318" r:id="rId16"/>
    <p:sldId id="321" r:id="rId17"/>
    <p:sldId id="312" r:id="rId18"/>
    <p:sldId id="341" r:id="rId19"/>
    <p:sldId id="319" r:id="rId20"/>
    <p:sldId id="320" r:id="rId21"/>
    <p:sldId id="350" r:id="rId22"/>
    <p:sldId id="335" r:id="rId23"/>
    <p:sldId id="343" r:id="rId24"/>
    <p:sldId id="325" r:id="rId25"/>
    <p:sldId id="347" r:id="rId26"/>
    <p:sldId id="326" r:id="rId27"/>
    <p:sldId id="324" r:id="rId28"/>
    <p:sldId id="351" r:id="rId29"/>
    <p:sldId id="327" r:id="rId30"/>
    <p:sldId id="330" r:id="rId31"/>
    <p:sldId id="348" r:id="rId32"/>
    <p:sldId id="349" r:id="rId33"/>
    <p:sldId id="332" r:id="rId34"/>
    <p:sldId id="295" r:id="rId35"/>
    <p:sldId id="296"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AF385C06-DEA6-6942-86F0-7FBC3008D928}">
          <p14:sldIdLst>
            <p14:sldId id="258"/>
            <p14:sldId id="309"/>
            <p14:sldId id="273"/>
            <p14:sldId id="336"/>
            <p14:sldId id="313"/>
            <p14:sldId id="259"/>
            <p14:sldId id="315"/>
            <p14:sldId id="338"/>
            <p14:sldId id="317"/>
            <p14:sldId id="339"/>
            <p14:sldId id="340"/>
            <p14:sldId id="318"/>
            <p14:sldId id="321"/>
            <p14:sldId id="312"/>
            <p14:sldId id="341"/>
            <p14:sldId id="319"/>
            <p14:sldId id="320"/>
            <p14:sldId id="350"/>
            <p14:sldId id="335"/>
            <p14:sldId id="343"/>
            <p14:sldId id="325"/>
            <p14:sldId id="347"/>
            <p14:sldId id="326"/>
            <p14:sldId id="324"/>
            <p14:sldId id="351"/>
            <p14:sldId id="327"/>
            <p14:sldId id="330"/>
            <p14:sldId id="348"/>
            <p14:sldId id="349"/>
            <p14:sldId id="332"/>
            <p14:sldId id="295"/>
            <p14:sldId id="296"/>
          </p14:sldIdLst>
        </p14:section>
        <p14:section name="Link to Image Library Slide" id="{E9BB7698-E610-3E4E-B11A-21AEE4E0967F}">
          <p14:sldIdLst/>
        </p14:section>
        <p14:section name="Section Slides" id="{93AC002D-7957-6348-A1CC-AC73324A3B58}">
          <p14:sldIdLst/>
        </p14:section>
        <p14:section name="Content Slide Options" id="{EA2D4AF1-907E-8A46-A912-FC8197E8A0AF}">
          <p14:sldIdLst/>
        </p14:section>
        <p14:section name="Graphs and Charts" id="{D284E915-595F-194D-8C78-54C3C04781C7}">
          <p14:sldIdLst/>
        </p14:section>
        <p14:section name="Process Graphics" id="{81A49CCE-5361-E442-A4FC-2FE6D21C224F}">
          <p14:sldIdLst/>
        </p14:section>
        <p14:section name="One Image Slide Options" id="{EE8D390F-2066-1942-9E64-4C13B3A2BF5E}">
          <p14:sldIdLst/>
        </p14:section>
        <p14:section name="Question Slide Options" id="{CBDE666F-ED4B-E442-AA45-2BF914D29A74}">
          <p14:sldIdLst/>
        </p14:section>
        <p14:section name="Thank You Slide Options" id="{6DA838AC-EC15-064F-9112-D2C8FE9B7A2C}">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D7D7"/>
    <a:srgbClr val="C9DDEA"/>
    <a:srgbClr val="2C5A7A"/>
    <a:srgbClr val="D836FE"/>
    <a:srgbClr val="F7F5F9"/>
    <a:srgbClr val="7CA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2449"/>
  </p:normalViewPr>
  <p:slideViewPr>
    <p:cSldViewPr snapToGrid="0" showGuides="1">
      <p:cViewPr varScale="1">
        <p:scale>
          <a:sx n="139" d="100"/>
          <a:sy n="139" d="100"/>
        </p:scale>
        <p:origin x="1416" y="176"/>
      </p:cViewPr>
      <p:guideLst>
        <p:guide orient="horz" pos="1620"/>
        <p:guide pos="2880"/>
      </p:guideLst>
    </p:cSldViewPr>
  </p:slideViewPr>
  <p:outlineViewPr>
    <p:cViewPr>
      <p:scale>
        <a:sx n="33" d="100"/>
        <a:sy n="33" d="100"/>
      </p:scale>
      <p:origin x="0" y="-21760"/>
    </p:cViewPr>
  </p:outlineViewPr>
  <p:notesTextViewPr>
    <p:cViewPr>
      <p:scale>
        <a:sx n="1" d="1"/>
        <a:sy n="1" d="1"/>
      </p:scale>
      <p:origin x="0" y="0"/>
    </p:cViewPr>
  </p:notesTextViewPr>
  <p:sorterViewPr>
    <p:cViewPr>
      <p:scale>
        <a:sx n="63" d="100"/>
        <a:sy n="63" d="100"/>
      </p:scale>
      <p:origin x="0" y="-3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2AE165-8589-432E-B6C8-A5A2F9E9D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42CDDB-2ACE-489A-9253-60802210AD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7605C3-FFD3-4840-A3EC-F3282BA9C16B}" type="datetimeFigureOut">
              <a:rPr lang="en-US" smtClean="0"/>
              <a:t>12/2/25</a:t>
            </a:fld>
            <a:endParaRPr lang="en-US"/>
          </a:p>
        </p:txBody>
      </p:sp>
      <p:sp>
        <p:nvSpPr>
          <p:cNvPr id="4" name="Footer Placeholder 3">
            <a:extLst>
              <a:ext uri="{FF2B5EF4-FFF2-40B4-BE49-F238E27FC236}">
                <a16:creationId xmlns:a16="http://schemas.microsoft.com/office/drawing/2014/main" id="{2D5D7847-DE8E-4EC5-8AC0-36D3F944EF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2ECA0E-0446-4891-A348-7A5D670AD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345BF4-7353-492F-9C9D-6671B8C45E3E}" type="slidenum">
              <a:rPr lang="en-US" smtClean="0"/>
              <a:t>‹#›</a:t>
            </a:fld>
            <a:endParaRPr lang="en-US"/>
          </a:p>
        </p:txBody>
      </p:sp>
    </p:spTree>
    <p:extLst>
      <p:ext uri="{BB962C8B-B14F-4D97-AF65-F5344CB8AC3E}">
        <p14:creationId xmlns:p14="http://schemas.microsoft.com/office/powerpoint/2010/main" val="5389377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21B76-8DF5-4F4B-A711-30453340E64C}"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E4D11-23B8-436F-BAA3-0BFF86D71078}" type="slidenum">
              <a:rPr lang="en-US" smtClean="0"/>
              <a:t>‹#›</a:t>
            </a:fld>
            <a:endParaRPr lang="en-US"/>
          </a:p>
        </p:txBody>
      </p:sp>
    </p:spTree>
    <p:extLst>
      <p:ext uri="{BB962C8B-B14F-4D97-AF65-F5344CB8AC3E}">
        <p14:creationId xmlns:p14="http://schemas.microsoft.com/office/powerpoint/2010/main" val="866966640"/>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ink.springer.com/article/10.1007/s00134-025-08020-x?utm_source=springer_etoc&amp;utm_medium=email&amp;utm_campaign=CONR_00134_AWA1_GL_DTEC_054CI_TOC-090825&amp;utm_content=etoc_springer_2025080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1</a:t>
            </a:fld>
            <a:endParaRPr lang="en-US"/>
          </a:p>
        </p:txBody>
      </p:sp>
    </p:spTree>
    <p:extLst>
      <p:ext uri="{BB962C8B-B14F-4D97-AF65-F5344CB8AC3E}">
        <p14:creationId xmlns:p14="http://schemas.microsoft.com/office/powerpoint/2010/main" val="215251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753F-C459-17D2-1AE9-2A070F615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6D39C-6FFD-D43D-C412-E9A3B039D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23C5C-5547-36A8-BDFD-89CAC1ACA00B}"/>
              </a:ext>
            </a:extLst>
          </p:cNvPr>
          <p:cNvSpPr>
            <a:spLocks noGrp="1"/>
          </p:cNvSpPr>
          <p:nvPr>
            <p:ph type="body" idx="1"/>
          </p:nvPr>
        </p:nvSpPr>
        <p:spPr/>
        <p:txBody>
          <a:bodyPr/>
          <a:lstStyle/>
          <a:p>
            <a:r>
              <a:rPr lang="en-US" sz="900" i="1" kern="1200" dirty="0">
                <a:solidFill>
                  <a:schemeClr val="tx1"/>
                </a:solidFill>
                <a:effectLst/>
                <a:latin typeface="+mn-lt"/>
                <a:ea typeface="+mn-ea"/>
                <a:cs typeface="+mn-cs"/>
              </a:rPr>
              <a:t>ACG Guideline: The pathophysiology of gallstone pancreatitis</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involves the obstruction of the pancreatic duct by a gallstone that</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passes from the bile duct into the common channel as it opens</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into the </a:t>
            </a:r>
            <a:r>
              <a:rPr lang="en-US" sz="900" i="1" kern="1200" dirty="0" err="1">
                <a:solidFill>
                  <a:schemeClr val="tx1"/>
                </a:solidFill>
                <a:effectLst/>
                <a:latin typeface="+mn-lt"/>
                <a:ea typeface="+mn-ea"/>
                <a:cs typeface="+mn-cs"/>
              </a:rPr>
              <a:t>duodenum.Apersistent</a:t>
            </a:r>
            <a:r>
              <a:rPr lang="en-US" sz="900" i="1" kern="1200" dirty="0">
                <a:solidFill>
                  <a:schemeClr val="tx1"/>
                </a:solidFill>
                <a:effectLst/>
                <a:latin typeface="+mn-lt"/>
                <a:ea typeface="+mn-ea"/>
                <a:cs typeface="+mn-cs"/>
              </a:rPr>
              <a:t> CBD stone (choledocholithiasis)</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can lead to persistent pancreatic duct and/or biliary tree obstruction,</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leading to necrosis and/or cholangitis (129). Although</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intuitively, removal of obstructing gallstones from the biliary tree</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in patients with AP should reduce the complications, most gallstones</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readily pass to the duodenum and are lost in the stool</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(130). </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Most patients with gallstone pancreatitis will not benefit</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from ERCP, including early ERCP.</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Schepers et al (</a:t>
            </a:r>
            <a:r>
              <a:rPr lang="en-US" sz="900" kern="1200" baseline="30000" dirty="0">
                <a:solidFill>
                  <a:schemeClr val="tx1"/>
                </a:solidFill>
                <a:effectLst/>
                <a:latin typeface="+mn-lt"/>
                <a:ea typeface="+mn-ea"/>
                <a:cs typeface="+mn-cs"/>
              </a:rPr>
              <a:t>131</a:t>
            </a:r>
            <a:r>
              <a:rPr lang="en-US" sz="900" kern="1200" dirty="0">
                <a:solidFill>
                  <a:schemeClr val="tx1"/>
                </a:solidFill>
                <a:effectLst/>
                <a:latin typeface="+mn-lt"/>
                <a:ea typeface="+mn-ea"/>
                <a:cs typeface="+mn-cs"/>
              </a:rPr>
              <a:t>) performed a multicenter trial to determine whether patients with gallstone pancreatitis and predicted severe AP (APACHE &gt;8, Imrie &gt;3, or C-reactive protein &gt;150 mg/dL) would benefit from early (within 24 hours) ERCP. Early ERCP was not found to decrease complications, including mortality in these patients. Yet, patients who underwent urgent ERCP were less likely to be readmitted for subsequent AP or cholangitis. The authors concluded that urgent ERCP is indicated in this situation only for cholangitis or progressive cholestasis defined by a rising bilirubin in the setting of severe or moderately severe AP (bilirubin &gt;3–5 mg/dL).</a:t>
            </a: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Gallstone pancreatitis was defined by either biliary sludge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or gallstones on imaging, a dilated common bile duct on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imaging (&gt;8 mm in patients aged ≤75 years or &gt;10 mm in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patients aged &gt;75 years), or an alanine aminotransferase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concentration of more than twice the upper limit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of normal.</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dirty="0"/>
              <a:t>[ ] find diagram</a:t>
            </a:r>
          </a:p>
          <a:p>
            <a:r>
              <a:rPr lang="en-US" dirty="0"/>
              <a:t>[ ] recall differentiating rules</a:t>
            </a:r>
          </a:p>
        </p:txBody>
      </p:sp>
      <p:sp>
        <p:nvSpPr>
          <p:cNvPr id="4" name="Footer Placeholder 3">
            <a:extLst>
              <a:ext uri="{FF2B5EF4-FFF2-40B4-BE49-F238E27FC236}">
                <a16:creationId xmlns:a16="http://schemas.microsoft.com/office/drawing/2014/main" id="{BCA97914-6C55-2E3A-CA2D-06F19FFA11AE}"/>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777AD9A-2110-059F-80DA-966A4318A1A0}"/>
              </a:ext>
            </a:extLst>
          </p:cNvPr>
          <p:cNvSpPr>
            <a:spLocks noGrp="1"/>
          </p:cNvSpPr>
          <p:nvPr>
            <p:ph type="sldNum" sz="quarter" idx="5"/>
          </p:nvPr>
        </p:nvSpPr>
        <p:spPr/>
        <p:txBody>
          <a:bodyPr/>
          <a:lstStyle/>
          <a:p>
            <a:fld id="{C15E4D11-23B8-436F-BAA3-0BFF86D71078}" type="slidenum">
              <a:rPr lang="en-US" smtClean="0"/>
              <a:t>12</a:t>
            </a:fld>
            <a:endParaRPr lang="en-US"/>
          </a:p>
        </p:txBody>
      </p:sp>
    </p:spTree>
    <p:extLst>
      <p:ext uri="{BB962C8B-B14F-4D97-AF65-F5344CB8AC3E}">
        <p14:creationId xmlns:p14="http://schemas.microsoft.com/office/powerpoint/2010/main" val="221217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1B49-7FC6-DF0E-7D73-5CCD4698A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6FA2C-A1A5-8A11-964F-0CC3E4356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61A4F-1403-B617-EE04-7A6E361AE370}"/>
              </a:ext>
            </a:extLst>
          </p:cNvPr>
          <p:cNvSpPr>
            <a:spLocks noGrp="1"/>
          </p:cNvSpPr>
          <p:nvPr>
            <p:ph type="body" idx="1"/>
          </p:nvPr>
        </p:nvSpPr>
        <p:spPr/>
        <p:txBody>
          <a:bodyPr/>
          <a:lstStyle/>
          <a:p>
            <a:r>
              <a:rPr lang="en-US" sz="900" i="1" kern="1200" dirty="0">
                <a:solidFill>
                  <a:schemeClr val="tx1"/>
                </a:solidFill>
                <a:effectLst/>
                <a:latin typeface="+mn-lt"/>
                <a:ea typeface="+mn-ea"/>
                <a:cs typeface="+mn-cs"/>
              </a:rPr>
              <a:t>Gallstone pancreatitis was defined by either biliary sludge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or gallstones on imaging, a dilated common bile duct on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imaging (&gt;8 mm in patients aged ≤75 years or &gt;10 mm in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patients aged &gt;75 years), or an alanine aminotransferase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concentration of more than twice the upper limit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of normal.</a:t>
            </a:r>
            <a:endParaRPr lang="en-US" sz="900" kern="1200" dirty="0">
              <a:solidFill>
                <a:schemeClr val="tx1"/>
              </a:solidFill>
              <a:effectLst/>
              <a:latin typeface="+mn-lt"/>
              <a:ea typeface="+mn-ea"/>
              <a:cs typeface="+mn-cs"/>
            </a:endParaRPr>
          </a:p>
          <a:p>
            <a:endParaRPr lang="en-US" sz="900" b="1" kern="1200" dirty="0">
              <a:solidFill>
                <a:schemeClr val="tx1"/>
              </a:solidFill>
              <a:effectLst/>
              <a:latin typeface="+mn-lt"/>
              <a:ea typeface="+mn-ea"/>
              <a:cs typeface="+mn-cs"/>
            </a:endParaRPr>
          </a:p>
          <a:p>
            <a:endParaRPr lang="en-US" sz="900" b="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Cholangitis was defined as fever in combination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with either common bile duct stones, a dilated common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bile duct, or (progressive) cholestasis</a:t>
            </a: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Schepers et al (</a:t>
            </a:r>
            <a:r>
              <a:rPr lang="en-US" sz="900" kern="1200" baseline="30000" dirty="0">
                <a:solidFill>
                  <a:schemeClr val="tx1"/>
                </a:solidFill>
                <a:effectLst/>
                <a:latin typeface="+mn-lt"/>
                <a:ea typeface="+mn-ea"/>
                <a:cs typeface="+mn-cs"/>
              </a:rPr>
              <a:t>131</a:t>
            </a:r>
            <a:r>
              <a:rPr lang="en-US" sz="900" kern="1200" dirty="0">
                <a:solidFill>
                  <a:schemeClr val="tx1"/>
                </a:solidFill>
                <a:effectLst/>
                <a:latin typeface="+mn-lt"/>
                <a:ea typeface="+mn-ea"/>
                <a:cs typeface="+mn-cs"/>
              </a:rPr>
              <a:t>) performed a multicenter trial to determine whether patients with gallstone pancreatitis and predicted severe AP (APACHE &gt;8, Imrie &gt;3, or C-reactive protein &gt;150 mg/dL) would benefit from early (within 24 hours) ERCP. Early ERCP was not found to decrease complications, including mortality in these patients. Yet, patients who underwent urgent ERCP were less likely to be readmitted for subsequent AP or cholangitis. The authors concluded that urgent ERCP is indicated in this situation only for cholangitis or progressive cholestasis defined by a rising bilirubin in the setting of severe or moderately severe AP (bilirubin &gt;3–5 mg/dL).</a:t>
            </a:r>
          </a:p>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endParaRPr lang="en-US" dirty="0"/>
          </a:p>
        </p:txBody>
      </p:sp>
      <p:sp>
        <p:nvSpPr>
          <p:cNvPr id="4" name="Footer Placeholder 3">
            <a:extLst>
              <a:ext uri="{FF2B5EF4-FFF2-40B4-BE49-F238E27FC236}">
                <a16:creationId xmlns:a16="http://schemas.microsoft.com/office/drawing/2014/main" id="{9547691E-603D-BEF5-E214-7E6C3E19E5D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57C87B2B-84B3-4880-3A82-403AC896783B}"/>
              </a:ext>
            </a:extLst>
          </p:cNvPr>
          <p:cNvSpPr>
            <a:spLocks noGrp="1"/>
          </p:cNvSpPr>
          <p:nvPr>
            <p:ph type="sldNum" sz="quarter" idx="5"/>
          </p:nvPr>
        </p:nvSpPr>
        <p:spPr/>
        <p:txBody>
          <a:bodyPr/>
          <a:lstStyle/>
          <a:p>
            <a:fld id="{C15E4D11-23B8-436F-BAA3-0BFF86D71078}" type="slidenum">
              <a:rPr lang="en-US" smtClean="0"/>
              <a:t>13</a:t>
            </a:fld>
            <a:endParaRPr lang="en-US"/>
          </a:p>
        </p:txBody>
      </p:sp>
    </p:spTree>
    <p:extLst>
      <p:ext uri="{BB962C8B-B14F-4D97-AF65-F5344CB8AC3E}">
        <p14:creationId xmlns:p14="http://schemas.microsoft.com/office/powerpoint/2010/main" val="61571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1053-9951-328E-54A9-50C4560BD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DDEDF-AB23-2F79-00C5-D0BBE9582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328AF-EE54-D0C8-8F51-4CAFEC3D74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D73E44-8AA3-6E3A-999C-9B01AC1E31EF}"/>
              </a:ext>
            </a:extLst>
          </p:cNvPr>
          <p:cNvSpPr>
            <a:spLocks noGrp="1"/>
          </p:cNvSpPr>
          <p:nvPr>
            <p:ph type="sldNum" sz="quarter" idx="5"/>
          </p:nvPr>
        </p:nvSpPr>
        <p:spPr/>
        <p:txBody>
          <a:bodyPr/>
          <a:lstStyle/>
          <a:p>
            <a:fld id="{C15E4D11-23B8-436F-BAA3-0BFF86D71078}" type="slidenum">
              <a:rPr lang="en-US" smtClean="0"/>
              <a:t>14</a:t>
            </a:fld>
            <a:endParaRPr lang="en-US"/>
          </a:p>
        </p:txBody>
      </p:sp>
      <p:sp>
        <p:nvSpPr>
          <p:cNvPr id="5" name="Footer Placeholder 4">
            <a:extLst>
              <a:ext uri="{FF2B5EF4-FFF2-40B4-BE49-F238E27FC236}">
                <a16:creationId xmlns:a16="http://schemas.microsoft.com/office/drawing/2014/main" id="{938718DE-0166-F79E-C182-B20448734A7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2552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8A54-D321-72A9-53B7-441D55F7C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840EC-6B34-6AD3-DC3F-9B201B295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6D21D-654C-C878-9B3F-8227E194F6AB}"/>
              </a:ext>
            </a:extLst>
          </p:cNvPr>
          <p:cNvSpPr>
            <a:spLocks noGrp="1"/>
          </p:cNvSpPr>
          <p:nvPr>
            <p:ph type="body" idx="1"/>
          </p:nvPr>
        </p:nvSpPr>
        <p:spPr/>
        <p:txBody>
          <a:bodyPr/>
          <a:lstStyle/>
          <a:p>
            <a:endParaRPr lang="en-US" sz="900" b="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ERCP. Early ERCP</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was not found to decrease complications, including mortality in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these patients. Yet, patients who underwent urgent ERCP were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less likely to be readmitted for subsequent AP or cholangitis</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dirty="0"/>
          </a:p>
          <a:p>
            <a:endParaRPr lang="en-US" dirty="0"/>
          </a:p>
        </p:txBody>
      </p:sp>
      <p:sp>
        <p:nvSpPr>
          <p:cNvPr id="4" name="Footer Placeholder 3">
            <a:extLst>
              <a:ext uri="{FF2B5EF4-FFF2-40B4-BE49-F238E27FC236}">
                <a16:creationId xmlns:a16="http://schemas.microsoft.com/office/drawing/2014/main" id="{EAF81A31-270D-F055-9F17-966470B04B6D}"/>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AC6E46E-43FF-C4E3-1F6A-D30FA769AC16}"/>
              </a:ext>
            </a:extLst>
          </p:cNvPr>
          <p:cNvSpPr>
            <a:spLocks noGrp="1"/>
          </p:cNvSpPr>
          <p:nvPr>
            <p:ph type="sldNum" sz="quarter" idx="5"/>
          </p:nvPr>
        </p:nvSpPr>
        <p:spPr/>
        <p:txBody>
          <a:bodyPr/>
          <a:lstStyle/>
          <a:p>
            <a:fld id="{C15E4D11-23B8-436F-BAA3-0BFF86D71078}" type="slidenum">
              <a:rPr lang="en-US" smtClean="0"/>
              <a:t>15</a:t>
            </a:fld>
            <a:endParaRPr lang="en-US"/>
          </a:p>
        </p:txBody>
      </p:sp>
    </p:spTree>
    <p:extLst>
      <p:ext uri="{BB962C8B-B14F-4D97-AF65-F5344CB8AC3E}">
        <p14:creationId xmlns:p14="http://schemas.microsoft.com/office/powerpoint/2010/main" val="11604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66F7-42FE-CBE7-2A1C-D8A6DB74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5E8F9-A8A7-AF86-452C-8F7807FF2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67A6E-FFED-1CC4-DDFB-9821D44AF9D4}"/>
              </a:ext>
            </a:extLst>
          </p:cNvPr>
          <p:cNvSpPr>
            <a:spLocks noGrp="1"/>
          </p:cNvSpPr>
          <p:nvPr>
            <p:ph type="body" idx="1"/>
          </p:nvPr>
        </p:nvSpPr>
        <p:spPr/>
        <p:txBody>
          <a:bodyPr/>
          <a:lstStyle/>
          <a:p>
            <a:r>
              <a:rPr lang="en-US" sz="900" i="1" kern="1200" dirty="0">
                <a:solidFill>
                  <a:schemeClr val="tx1"/>
                </a:solidFill>
                <a:effectLst/>
                <a:latin typeface="+mn-lt"/>
                <a:ea typeface="+mn-ea"/>
                <a:cs typeface="+mn-cs"/>
              </a:rPr>
              <a:t>The</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authors concluded that urgent ERCP is indicated in this situation</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only for cholangitis or progressive cholestasis defined by a rising</a:t>
            </a:r>
            <a:r>
              <a:rPr lang="en-US" sz="900" i="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bilirubin in the setting of severe or moderately severe AP (bilirubin.3–5 mg/dL).</a:t>
            </a:r>
            <a:endParaRPr lang="en-US" sz="900" kern="1200" dirty="0">
              <a:solidFill>
                <a:schemeClr val="tx1"/>
              </a:solidFill>
              <a:effectLst/>
              <a:latin typeface="+mn-lt"/>
              <a:ea typeface="+mn-ea"/>
              <a:cs typeface="+mn-cs"/>
            </a:endParaRPr>
          </a:p>
          <a:p>
            <a:endParaRPr lang="en-US" dirty="0"/>
          </a:p>
          <a:p>
            <a:r>
              <a:rPr lang="en-US" sz="900" b="1" i="0" kern="1200" dirty="0">
                <a:solidFill>
                  <a:schemeClr val="tx1"/>
                </a:solidFill>
                <a:effectLst/>
                <a:latin typeface="+mn-lt"/>
                <a:ea typeface="+mn-ea"/>
                <a:cs typeface="+mn-cs"/>
              </a:rPr>
              <a:t>Intensive Care Unit (ICU) Admission:</a:t>
            </a:r>
            <a:r>
              <a:rPr lang="en-US" sz="900" b="0" i="0" kern="1200" dirty="0">
                <a:solidFill>
                  <a:schemeClr val="tx1"/>
                </a:solidFill>
                <a:effectLst/>
                <a:latin typeface="+mn-lt"/>
                <a:ea typeface="+mn-ea"/>
                <a:cs typeface="+mn-cs"/>
              </a:rPr>
              <a:t> The urgent ERCP group had a tendency toward more ICU admissions (21% vs. 12%; RR 1.78; p=0.063)</a:t>
            </a:r>
          </a:p>
          <a:p>
            <a:endParaRPr lang="en-US" sz="900" b="0" i="0" kern="1200" dirty="0">
              <a:solidFill>
                <a:schemeClr val="tx1"/>
              </a:solidFill>
              <a:effectLst/>
              <a:latin typeface="+mn-lt"/>
              <a:ea typeface="+mn-ea"/>
              <a:cs typeface="+mn-cs"/>
            </a:endParaRPr>
          </a:p>
          <a:p>
            <a:r>
              <a:rPr lang="en-US" sz="900" b="1" i="0" kern="1200" dirty="0">
                <a:solidFill>
                  <a:schemeClr val="tx1"/>
                </a:solidFill>
                <a:effectLst/>
                <a:latin typeface="+mn-lt"/>
                <a:ea typeface="+mn-ea"/>
                <a:cs typeface="+mn-cs"/>
              </a:rPr>
              <a:t>cholestasis</a:t>
            </a:r>
            <a:r>
              <a:rPr lang="en-US" sz="900" b="0" i="0" kern="1200" dirty="0">
                <a:solidFill>
                  <a:schemeClr val="tx1"/>
                </a:solidFill>
                <a:effectLst/>
                <a:latin typeface="+mn-lt"/>
                <a:ea typeface="+mn-ea"/>
                <a:cs typeface="+mn-cs"/>
              </a:rPr>
              <a:t> was defined broadly as a </a:t>
            </a:r>
            <a:r>
              <a:rPr lang="en-US" sz="900" b="1" i="0" kern="1200" dirty="0">
                <a:solidFill>
                  <a:schemeClr val="tx1"/>
                </a:solidFill>
                <a:effectLst/>
                <a:latin typeface="+mn-lt"/>
                <a:ea typeface="+mn-ea"/>
                <a:cs typeface="+mn-cs"/>
              </a:rPr>
              <a:t>serum bilirubin of more than 2.3 mg/dL (40 </a:t>
            </a:r>
            <a:r>
              <a:rPr lang="el-GR" sz="900" b="0" i="1" kern="1200" dirty="0">
                <a:solidFill>
                  <a:schemeClr val="tx1"/>
                </a:solidFill>
                <a:effectLst/>
                <a:latin typeface="+mn-lt"/>
                <a:ea typeface="+mn-ea"/>
                <a:cs typeface="+mn-cs"/>
              </a:rPr>
              <a:t>μ</a:t>
            </a:r>
            <a:r>
              <a:rPr lang="en-US" sz="900" b="1" i="0" kern="1200" dirty="0">
                <a:solidFill>
                  <a:schemeClr val="tx1"/>
                </a:solidFill>
                <a:effectLst/>
                <a:latin typeface="+mn-lt"/>
                <a:ea typeface="+mn-ea"/>
                <a:cs typeface="+mn-cs"/>
              </a:rPr>
              <a:t>mol/L)</a:t>
            </a:r>
            <a:r>
              <a:rPr lang="en-US" sz="900" b="0" i="0" kern="1200" dirty="0">
                <a:solidFill>
                  <a:schemeClr val="tx1"/>
                </a:solidFill>
                <a:effectLst/>
                <a:latin typeface="+mn-lt"/>
                <a:ea typeface="+mn-ea"/>
                <a:cs typeface="+mn-cs"/>
              </a:rPr>
              <a:t> or a </a:t>
            </a:r>
            <a:r>
              <a:rPr lang="en-US" sz="900" b="1" i="0" kern="1200" dirty="0">
                <a:solidFill>
                  <a:schemeClr val="tx1"/>
                </a:solidFill>
                <a:effectLst/>
                <a:latin typeface="+mn-lt"/>
                <a:ea typeface="+mn-ea"/>
                <a:cs typeface="+mn-cs"/>
              </a:rPr>
              <a:t>dilated common bile duct</a:t>
            </a:r>
            <a:r>
              <a:rPr lang="en-US" sz="900" b="0" i="0" kern="1200" dirty="0">
                <a:solidFill>
                  <a:schemeClr val="tx1"/>
                </a:solidFill>
                <a:effectLst/>
                <a:latin typeface="+mn-lt"/>
                <a:ea typeface="+mn-ea"/>
                <a:cs typeface="+mn-cs"/>
              </a:rPr>
              <a:t> (&gt;8 mm in patients ≤75 years or &gt;10 mm in patients &gt;75 years)</a:t>
            </a:r>
            <a:endParaRPr lang="en-US" dirty="0"/>
          </a:p>
        </p:txBody>
      </p:sp>
      <p:sp>
        <p:nvSpPr>
          <p:cNvPr id="4" name="Footer Placeholder 3">
            <a:extLst>
              <a:ext uri="{FF2B5EF4-FFF2-40B4-BE49-F238E27FC236}">
                <a16:creationId xmlns:a16="http://schemas.microsoft.com/office/drawing/2014/main" id="{C869A1C8-5255-ADE7-F1BB-02D9BC22DB5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3D943715-76F5-FD14-C1D2-731994ABFDAD}"/>
              </a:ext>
            </a:extLst>
          </p:cNvPr>
          <p:cNvSpPr>
            <a:spLocks noGrp="1"/>
          </p:cNvSpPr>
          <p:nvPr>
            <p:ph type="sldNum" sz="quarter" idx="5"/>
          </p:nvPr>
        </p:nvSpPr>
        <p:spPr/>
        <p:txBody>
          <a:bodyPr/>
          <a:lstStyle/>
          <a:p>
            <a:fld id="{C15E4D11-23B8-436F-BAA3-0BFF86D71078}" type="slidenum">
              <a:rPr lang="en-US" smtClean="0"/>
              <a:t>16</a:t>
            </a:fld>
            <a:endParaRPr lang="en-US"/>
          </a:p>
        </p:txBody>
      </p:sp>
    </p:spTree>
    <p:extLst>
      <p:ext uri="{BB962C8B-B14F-4D97-AF65-F5344CB8AC3E}">
        <p14:creationId xmlns:p14="http://schemas.microsoft.com/office/powerpoint/2010/main" val="136520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Good tele‑ICU use‑case: when to push for transfer for ERCP vs local supportive care + EUS/ERCP later.</a:t>
            </a:r>
          </a:p>
          <a:p>
            <a:r>
              <a:rPr lang="en-US" b="1" dirty="0"/>
              <a:t>Practice‑change strength:</a:t>
            </a:r>
            <a:endParaRPr lang="en-US" dirty="0"/>
          </a:p>
          <a:p>
            <a:r>
              <a:rPr lang="en-US" dirty="0"/>
              <a:t>• Very likely: </a:t>
            </a:r>
            <a:r>
              <a:rPr lang="en-US" b="1" dirty="0"/>
              <a:t>Urgent ERCP only for cholangitis/obstruction</a:t>
            </a:r>
            <a:r>
              <a:rPr lang="en-US" dirty="0"/>
              <a:t>, not merely high Ranson/BISAP.</a:t>
            </a:r>
          </a:p>
          <a:p>
            <a:r>
              <a:rPr lang="en-US" dirty="0"/>
              <a:t>—&gt; </a:t>
            </a:r>
            <a:r>
              <a:rPr lang="en-US" dirty="0" err="1"/>
              <a:t>ie</a:t>
            </a:r>
            <a:r>
              <a:rPr lang="en-US" dirty="0"/>
              <a:t> make the point that it’s the folks with cholangitis that need ERCP, not just severe gallstone pancreatitis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17</a:t>
            </a:fld>
            <a:endParaRPr lang="en-US"/>
          </a:p>
        </p:txBody>
      </p:sp>
    </p:spTree>
    <p:extLst>
      <p:ext uri="{BB962C8B-B14F-4D97-AF65-F5344CB8AC3E}">
        <p14:creationId xmlns:p14="http://schemas.microsoft.com/office/powerpoint/2010/main" val="56063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3007-0ACE-A313-262E-DF077FBA9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9583-5D1F-9265-B72F-8D9285399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F82A7-8E7C-FC6F-F9AA-09C017847682}"/>
              </a:ext>
            </a:extLst>
          </p:cNvPr>
          <p:cNvSpPr>
            <a:spLocks noGrp="1"/>
          </p:cNvSpPr>
          <p:nvPr>
            <p:ph type="body" idx="1"/>
          </p:nvPr>
        </p:nvSpPr>
        <p:spPr/>
        <p:txBody>
          <a:bodyPr/>
          <a:lstStyle/>
          <a:p>
            <a:r>
              <a:rPr lang="en-US" dirty="0"/>
              <a:t>Most surgeons will delay when severe for a few weeks – the evidence is around mild pancreatitis. </a:t>
            </a:r>
          </a:p>
        </p:txBody>
      </p:sp>
      <p:sp>
        <p:nvSpPr>
          <p:cNvPr id="4" name="Footer Placeholder 3">
            <a:extLst>
              <a:ext uri="{FF2B5EF4-FFF2-40B4-BE49-F238E27FC236}">
                <a16:creationId xmlns:a16="http://schemas.microsoft.com/office/drawing/2014/main" id="{318472C1-6FD9-ECC0-FD7F-991BF7D29AC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61C8C7F-2E7D-E144-9FC3-0B7EC502D92F}"/>
              </a:ext>
            </a:extLst>
          </p:cNvPr>
          <p:cNvSpPr>
            <a:spLocks noGrp="1"/>
          </p:cNvSpPr>
          <p:nvPr>
            <p:ph type="sldNum" sz="quarter" idx="5"/>
          </p:nvPr>
        </p:nvSpPr>
        <p:spPr/>
        <p:txBody>
          <a:bodyPr/>
          <a:lstStyle/>
          <a:p>
            <a:fld id="{C15E4D11-23B8-436F-BAA3-0BFF86D71078}" type="slidenum">
              <a:rPr lang="en-US" smtClean="0"/>
              <a:t>18</a:t>
            </a:fld>
            <a:endParaRPr lang="en-US"/>
          </a:p>
        </p:txBody>
      </p:sp>
    </p:spTree>
    <p:extLst>
      <p:ext uri="{BB962C8B-B14F-4D97-AF65-F5344CB8AC3E}">
        <p14:creationId xmlns:p14="http://schemas.microsoft.com/office/powerpoint/2010/main" val="195707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https://</a:t>
            </a:r>
            <a:r>
              <a:rPr lang="en-US" sz="900" kern="1200" dirty="0" err="1">
                <a:solidFill>
                  <a:schemeClr val="tx1"/>
                </a:solidFill>
                <a:effectLst/>
                <a:latin typeface="+mn-lt"/>
                <a:ea typeface="+mn-ea"/>
                <a:cs typeface="+mn-cs"/>
              </a:rPr>
              <a:t>diabetesjournals.org</a:t>
            </a:r>
            <a:r>
              <a:rPr lang="en-US" sz="900" kern="1200" dirty="0">
                <a:solidFill>
                  <a:schemeClr val="tx1"/>
                </a:solidFill>
                <a:effectLst/>
                <a:latin typeface="+mn-lt"/>
                <a:ea typeface="+mn-ea"/>
                <a:cs typeface="+mn-cs"/>
              </a:rPr>
              <a:t>/care/article-abstract/48/12/2127/163686/Risk-of-Acute-Pancreatitis-and-Biliary-Events</a:t>
            </a: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They are very slightly associated with extra biliary disease, amounting to &lt;1 case per 1,000 person-years.</a:t>
            </a:r>
          </a:p>
          <a:p>
            <a:endParaRPr lang="en-US" sz="900" b="0" i="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At least 1 more recent meta-analysis does show a small (~1.4) association. </a:t>
            </a:r>
          </a:p>
          <a:p>
            <a:r>
              <a:rPr lang="en-US" sz="900" kern="1200" dirty="0">
                <a:solidFill>
                  <a:schemeClr val="tx1"/>
                </a:solidFill>
                <a:effectLst/>
                <a:latin typeface="+mn-lt"/>
                <a:ea typeface="+mn-ea"/>
                <a:cs typeface="+mn-cs"/>
              </a:rPr>
              <a:t>-</a:t>
            </a: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Miscellaneous stuff: </a:t>
            </a: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Splanchnic Venous Thrombosis? Do you </a:t>
            </a:r>
            <a:r>
              <a:rPr lang="en-US" sz="900" kern="1200" dirty="0" err="1">
                <a:solidFill>
                  <a:schemeClr val="tx1"/>
                </a:solidFill>
                <a:effectLst/>
                <a:latin typeface="+mn-lt"/>
                <a:ea typeface="+mn-ea"/>
                <a:cs typeface="+mn-cs"/>
              </a:rPr>
              <a:t>anticoagulate</a:t>
            </a:r>
            <a:r>
              <a:rPr lang="en-US" sz="900" kern="1200" dirty="0">
                <a:solidFill>
                  <a:schemeClr val="tx1"/>
                </a:solidFill>
                <a:effectLst/>
                <a:latin typeface="+mn-lt"/>
                <a:ea typeface="+mn-ea"/>
                <a:cs typeface="+mn-cs"/>
              </a:rPr>
              <a:t>? Not clear </a:t>
            </a:r>
            <a:r>
              <a:rPr lang="en-US" sz="900" kern="1200" dirty="0" err="1">
                <a:solidFill>
                  <a:schemeClr val="tx1"/>
                </a:solidFill>
                <a:effectLst/>
                <a:latin typeface="+mn-lt"/>
                <a:ea typeface="+mn-ea"/>
                <a:cs typeface="+mn-cs"/>
              </a:rPr>
              <a:t>tbh</a:t>
            </a:r>
            <a:endParaRPr lang="en-US" sz="900" kern="1200" dirty="0">
              <a:solidFill>
                <a:schemeClr val="tx1"/>
              </a:solidFill>
              <a:effectLst/>
              <a:latin typeface="+mn-lt"/>
              <a:ea typeface="+mn-ea"/>
              <a:cs typeface="+mn-cs"/>
            </a:endParaRPr>
          </a:p>
          <a:p>
            <a:r>
              <a:rPr lang="en-US" sz="900" kern="1200" dirty="0" err="1">
                <a:solidFill>
                  <a:schemeClr val="tx1"/>
                </a:solidFill>
                <a:effectLst/>
                <a:latin typeface="+mn-lt"/>
                <a:ea typeface="+mn-ea"/>
                <a:cs typeface="+mn-cs"/>
              </a:rPr>
              <a:t>HyperTG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panc</a:t>
            </a:r>
            <a:r>
              <a:rPr lang="en-US" sz="900" kern="1200" dirty="0">
                <a:solidFill>
                  <a:schemeClr val="tx1"/>
                </a:solidFill>
                <a:effectLst/>
                <a:latin typeface="+mn-lt"/>
                <a:ea typeface="+mn-ea"/>
                <a:cs typeface="+mn-cs"/>
              </a:rPr>
              <a:t> -&gt; probably just insulin (no compelling evidence that plasmapheresis is worth the hassle. </a:t>
            </a:r>
          </a:p>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C. Timing of cholecystectomy in biliary AP</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Not new RCTs in last 5 years, but you could briefly mention that guidelines still support </a:t>
            </a:r>
            <a:r>
              <a:rPr lang="en-US" sz="900" b="1" kern="1200" dirty="0">
                <a:solidFill>
                  <a:schemeClr val="tx1"/>
                </a:solidFill>
                <a:effectLst/>
                <a:latin typeface="+mn-lt"/>
                <a:ea typeface="+mn-ea"/>
                <a:cs typeface="+mn-cs"/>
              </a:rPr>
              <a:t>index admission cholecystectomy</a:t>
            </a:r>
            <a:r>
              <a:rPr lang="en-US" sz="900" kern="1200" dirty="0">
                <a:solidFill>
                  <a:schemeClr val="tx1"/>
                </a:solidFill>
                <a:effectLst/>
                <a:latin typeface="+mn-lt"/>
                <a:ea typeface="+mn-ea"/>
                <a:cs typeface="+mn-cs"/>
              </a:rPr>
              <a:t> for mild disease and delayed surgery in moderately severe/severe disease. (In mild AP - randomized trial describing 998 patients who were discharged rather than undergo cholecystectomy compared with early cholecystectomy, 95 (18%) were readmitted for recurrent biliary events (18% vs 0%, </a:t>
            </a:r>
            <a:r>
              <a:rPr lang="en-US" sz="900" i="1" kern="1200" dirty="0">
                <a:solidFill>
                  <a:schemeClr val="tx1"/>
                </a:solidFill>
                <a:effectLst/>
                <a:latin typeface="+mn-lt"/>
                <a:ea typeface="+mn-ea"/>
                <a:cs typeface="+mn-cs"/>
              </a:rPr>
              <a:t>P</a:t>
            </a:r>
            <a:r>
              <a:rPr lang="en-US" sz="900" kern="1200" dirty="0">
                <a:solidFill>
                  <a:schemeClr val="tx1"/>
                </a:solidFill>
                <a:effectLst/>
                <a:latin typeface="+mn-lt"/>
                <a:ea typeface="+mn-ea"/>
                <a:cs typeface="+mn-cs"/>
              </a:rPr>
              <a:t> &lt; 0.0001),)</a:t>
            </a:r>
          </a:p>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Old data: • </a:t>
            </a:r>
            <a:r>
              <a:rPr lang="en-US" sz="900" b="1" kern="1200" dirty="0">
                <a:solidFill>
                  <a:schemeClr val="tx1"/>
                </a:solidFill>
                <a:effectLst/>
                <a:latin typeface="+mn-lt"/>
                <a:ea typeface="+mn-ea"/>
                <a:cs typeface="+mn-cs"/>
              </a:rPr>
              <a:t>Analgesia strategies</a:t>
            </a:r>
            <a:r>
              <a:rPr lang="en-US" sz="900" kern="1200" dirty="0">
                <a:solidFill>
                  <a:schemeClr val="tx1"/>
                </a:solidFill>
                <a:effectLst/>
                <a:latin typeface="+mn-lt"/>
                <a:ea typeface="+mn-ea"/>
                <a:cs typeface="+mn-cs"/>
              </a:rPr>
              <a:t> – data on patient‑controlled opioids, multimodal analgesia, and epidurals in AP (mostly older trials, but you can briefly note that no strong new RCT in last 5 yrs has changed practice).</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19</a:t>
            </a:fld>
            <a:endParaRPr lang="en-US"/>
          </a:p>
        </p:txBody>
      </p:sp>
    </p:spTree>
    <p:extLst>
      <p:ext uri="{BB962C8B-B14F-4D97-AF65-F5344CB8AC3E}">
        <p14:creationId xmlns:p14="http://schemas.microsoft.com/office/powerpoint/2010/main" val="205386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0B694-EADA-7EA5-0DB2-873EFB14C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250A-015A-BB50-477B-C3F7DBC7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4B402-7690-209E-2202-22944FDDF7B3}"/>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2511AAA5-D87F-4E23-60BA-ACE1C63EB307}"/>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0EF4A57-881D-E3D6-C318-364A97CAF92D}"/>
              </a:ext>
            </a:extLst>
          </p:cNvPr>
          <p:cNvSpPr>
            <a:spLocks noGrp="1"/>
          </p:cNvSpPr>
          <p:nvPr>
            <p:ph type="sldNum" sz="quarter" idx="5"/>
          </p:nvPr>
        </p:nvSpPr>
        <p:spPr/>
        <p:txBody>
          <a:bodyPr/>
          <a:lstStyle/>
          <a:p>
            <a:fld id="{C15E4D11-23B8-436F-BAA3-0BFF86D71078}" type="slidenum">
              <a:rPr lang="en-US" smtClean="0"/>
              <a:t>20</a:t>
            </a:fld>
            <a:endParaRPr lang="en-US"/>
          </a:p>
        </p:txBody>
      </p:sp>
    </p:spTree>
    <p:extLst>
      <p:ext uri="{BB962C8B-B14F-4D97-AF65-F5344CB8AC3E}">
        <p14:creationId xmlns:p14="http://schemas.microsoft.com/office/powerpoint/2010/main" val="16329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AF712-7129-A686-9AC4-96CD512B1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4F559-3F04-7D70-8B10-FAF56F57D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A9A7A-9691-0BAE-14EC-B989E9B9C44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br>
              <a:rPr lang="en-US" sz="900" kern="1200" dirty="0">
                <a:solidFill>
                  <a:schemeClr val="tx1"/>
                </a:solidFill>
                <a:effectLst/>
                <a:latin typeface="+mn-lt"/>
                <a:ea typeface="+mn-ea"/>
                <a:cs typeface="+mn-cs"/>
              </a:rPr>
            </a:br>
            <a:r>
              <a:rPr lang="en-US" dirty="0"/>
              <a:t>Prophylactic Antibiotics? No convincing evidence for it - but diagnosing when a necrotic section is infected is hard. </a:t>
            </a:r>
          </a:p>
          <a:p>
            <a:endParaRPr lang="en-US" sz="900" kern="1200" dirty="0">
              <a:solidFill>
                <a:schemeClr val="tx1"/>
              </a:solidFill>
              <a:effectLst/>
              <a:latin typeface="+mn-lt"/>
              <a:ea typeface="+mn-ea"/>
              <a:cs typeface="+mn-cs"/>
            </a:endParaRPr>
          </a:p>
          <a:p>
            <a:endParaRPr lang="en-US" dirty="0"/>
          </a:p>
        </p:txBody>
      </p:sp>
      <p:sp>
        <p:nvSpPr>
          <p:cNvPr id="4" name="Footer Placeholder 3">
            <a:extLst>
              <a:ext uri="{FF2B5EF4-FFF2-40B4-BE49-F238E27FC236}">
                <a16:creationId xmlns:a16="http://schemas.microsoft.com/office/drawing/2014/main" id="{8B408DD2-E4B3-6720-C73C-B98A9AA3860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CEC8D2B-AF2F-C300-DDC4-0E0CEEC10744}"/>
              </a:ext>
            </a:extLst>
          </p:cNvPr>
          <p:cNvSpPr>
            <a:spLocks noGrp="1"/>
          </p:cNvSpPr>
          <p:nvPr>
            <p:ph type="sldNum" sz="quarter" idx="5"/>
          </p:nvPr>
        </p:nvSpPr>
        <p:spPr/>
        <p:txBody>
          <a:bodyPr/>
          <a:lstStyle/>
          <a:p>
            <a:fld id="{C15E4D11-23B8-436F-BAA3-0BFF86D71078}" type="slidenum">
              <a:rPr lang="en-US" smtClean="0"/>
              <a:t>21</a:t>
            </a:fld>
            <a:endParaRPr lang="en-US"/>
          </a:p>
        </p:txBody>
      </p:sp>
    </p:spTree>
    <p:extLst>
      <p:ext uri="{BB962C8B-B14F-4D97-AF65-F5344CB8AC3E}">
        <p14:creationId xmlns:p14="http://schemas.microsoft.com/office/powerpoint/2010/main" val="35911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worthwhile for </a:t>
            </a:r>
            <a:r>
              <a:rPr lang="en-US" dirty="0" err="1"/>
              <a:t>teleCC</a:t>
            </a:r>
            <a:r>
              <a:rPr lang="en-US" dirty="0"/>
              <a:t>?</a:t>
            </a:r>
          </a:p>
          <a:p>
            <a:r>
              <a:rPr lang="en-US" dirty="0"/>
              <a:t>sometimes, referral capabilities needed (e.g. ERCP, etc.)</a:t>
            </a:r>
          </a:p>
          <a:p>
            <a:r>
              <a:rPr lang="en-US" dirty="0"/>
              <a:t>adherence to best practices is low: MANCTRA‑1 international audit (2022) shows </a:t>
            </a:r>
            <a:r>
              <a:rPr lang="en-US" b="1" dirty="0"/>
              <a:t>poor compliance with evidence‑based management of biliary AP</a:t>
            </a:r>
            <a:r>
              <a:rPr lang="en-US" dirty="0"/>
              <a:t>, e.g., variable use of early feeding, ERCP timing, and cholecystectomy. </a:t>
            </a:r>
          </a:p>
          <a:p>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2</a:t>
            </a:fld>
            <a:endParaRPr lang="en-US"/>
          </a:p>
        </p:txBody>
      </p:sp>
    </p:spTree>
    <p:extLst>
      <p:ext uri="{BB962C8B-B14F-4D97-AF65-F5344CB8AC3E}">
        <p14:creationId xmlns:p14="http://schemas.microsoft.com/office/powerpoint/2010/main" val="306561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D637F-2B43-B0A8-BEA5-0DEAD9D16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95D8B-61DC-83EC-D56F-92D953005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C0BA0-6922-A020-94DB-77BFAD7508F3}"/>
              </a:ext>
            </a:extLst>
          </p:cNvPr>
          <p:cNvSpPr>
            <a:spLocks noGrp="1"/>
          </p:cNvSpPr>
          <p:nvPr>
            <p:ph type="body" idx="1"/>
          </p:nvPr>
        </p:nvSpPr>
        <p:spPr/>
        <p:txBody>
          <a:bodyPr/>
          <a:lstStyle/>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endParaRPr lang="en-US" dirty="0"/>
          </a:p>
        </p:txBody>
      </p:sp>
      <p:sp>
        <p:nvSpPr>
          <p:cNvPr id="4" name="Footer Placeholder 3">
            <a:extLst>
              <a:ext uri="{FF2B5EF4-FFF2-40B4-BE49-F238E27FC236}">
                <a16:creationId xmlns:a16="http://schemas.microsoft.com/office/drawing/2014/main" id="{2F613ECA-BE04-538F-5119-522C14438898}"/>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B3673599-9CB2-3B2C-FAB3-CDF398D3667C}"/>
              </a:ext>
            </a:extLst>
          </p:cNvPr>
          <p:cNvSpPr>
            <a:spLocks noGrp="1"/>
          </p:cNvSpPr>
          <p:nvPr>
            <p:ph type="sldNum" sz="quarter" idx="5"/>
          </p:nvPr>
        </p:nvSpPr>
        <p:spPr/>
        <p:txBody>
          <a:bodyPr/>
          <a:lstStyle/>
          <a:p>
            <a:fld id="{C15E4D11-23B8-436F-BAA3-0BFF86D71078}" type="slidenum">
              <a:rPr lang="en-US" smtClean="0"/>
              <a:t>22</a:t>
            </a:fld>
            <a:endParaRPr lang="en-US"/>
          </a:p>
        </p:txBody>
      </p:sp>
    </p:spTree>
    <p:extLst>
      <p:ext uri="{BB962C8B-B14F-4D97-AF65-F5344CB8AC3E}">
        <p14:creationId xmlns:p14="http://schemas.microsoft.com/office/powerpoint/2010/main" val="108775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E888-E2D9-528A-1EB2-9F5158E32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C2AAC-AD7B-D0A9-40E7-470856755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FB572-E5CD-DBDA-4244-4E60FF04945B}"/>
              </a:ext>
            </a:extLst>
          </p:cNvPr>
          <p:cNvSpPr>
            <a:spLocks noGrp="1"/>
          </p:cNvSpPr>
          <p:nvPr>
            <p:ph type="body" idx="1"/>
          </p:nvPr>
        </p:nvSpPr>
        <p:spPr/>
        <p:txBody>
          <a:bodyPr/>
          <a:lstStyle/>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endParaRPr lang="en-US" dirty="0"/>
          </a:p>
        </p:txBody>
      </p:sp>
      <p:sp>
        <p:nvSpPr>
          <p:cNvPr id="4" name="Footer Placeholder 3">
            <a:extLst>
              <a:ext uri="{FF2B5EF4-FFF2-40B4-BE49-F238E27FC236}">
                <a16:creationId xmlns:a16="http://schemas.microsoft.com/office/drawing/2014/main" id="{DC08EF29-D976-245E-21EA-05A9E7C7349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E8E3F17-E643-B37F-DCAD-A9AFE66C3209}"/>
              </a:ext>
            </a:extLst>
          </p:cNvPr>
          <p:cNvSpPr>
            <a:spLocks noGrp="1"/>
          </p:cNvSpPr>
          <p:nvPr>
            <p:ph type="sldNum" sz="quarter" idx="5"/>
          </p:nvPr>
        </p:nvSpPr>
        <p:spPr/>
        <p:txBody>
          <a:bodyPr/>
          <a:lstStyle/>
          <a:p>
            <a:fld id="{C15E4D11-23B8-436F-BAA3-0BFF86D71078}" type="slidenum">
              <a:rPr lang="en-US" smtClean="0"/>
              <a:t>23</a:t>
            </a:fld>
            <a:endParaRPr lang="en-US"/>
          </a:p>
        </p:txBody>
      </p:sp>
    </p:spTree>
    <p:extLst>
      <p:ext uri="{BB962C8B-B14F-4D97-AF65-F5344CB8AC3E}">
        <p14:creationId xmlns:p14="http://schemas.microsoft.com/office/powerpoint/2010/main" val="319750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8F4C-7892-E0D0-3D7B-6890E6300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284B6-F248-00EB-F8FF-A52973574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26A0B-B7CB-2959-EB0A-AF14E47217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D9DCF1-6FFB-CD3A-7C4F-0EB0D0B2B031}"/>
              </a:ext>
            </a:extLst>
          </p:cNvPr>
          <p:cNvSpPr>
            <a:spLocks noGrp="1"/>
          </p:cNvSpPr>
          <p:nvPr>
            <p:ph type="sldNum" sz="quarter" idx="5"/>
          </p:nvPr>
        </p:nvSpPr>
        <p:spPr/>
        <p:txBody>
          <a:bodyPr/>
          <a:lstStyle/>
          <a:p>
            <a:fld id="{C15E4D11-23B8-436F-BAA3-0BFF86D71078}" type="slidenum">
              <a:rPr lang="en-US" smtClean="0"/>
              <a:t>24</a:t>
            </a:fld>
            <a:endParaRPr lang="en-US"/>
          </a:p>
        </p:txBody>
      </p:sp>
      <p:sp>
        <p:nvSpPr>
          <p:cNvPr id="5" name="Footer Placeholder 4">
            <a:extLst>
              <a:ext uri="{FF2B5EF4-FFF2-40B4-BE49-F238E27FC236}">
                <a16:creationId xmlns:a16="http://schemas.microsoft.com/office/drawing/2014/main" id="{3D7D2D39-5101-CFE2-545A-08A54FBB4EF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41952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0E26-3765-93DD-2042-A9C859718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E6B4F-D8C4-6E39-0BF7-3EBB30A7B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CF7B6-CCBB-5893-F5AE-374431B0C237}"/>
              </a:ext>
            </a:extLst>
          </p:cNvPr>
          <p:cNvSpPr>
            <a:spLocks noGrp="1"/>
          </p:cNvSpPr>
          <p:nvPr>
            <p:ph type="body" idx="1"/>
          </p:nvPr>
        </p:nvSpPr>
        <p:spPr/>
        <p:txBody>
          <a:bodyPr/>
          <a:lstStyle/>
          <a:p>
            <a:endParaRPr lang="en-US" sz="900" b="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ERCP. Early ERCP</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was not found to decrease complications, including mortality in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these patients. Yet, patients who underwent urgent ERCP were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less likely to be readmitted for subsequent AP or cholangitis</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dirty="0"/>
          </a:p>
          <a:p>
            <a:endParaRPr lang="en-US" dirty="0"/>
          </a:p>
        </p:txBody>
      </p:sp>
      <p:sp>
        <p:nvSpPr>
          <p:cNvPr id="4" name="Footer Placeholder 3">
            <a:extLst>
              <a:ext uri="{FF2B5EF4-FFF2-40B4-BE49-F238E27FC236}">
                <a16:creationId xmlns:a16="http://schemas.microsoft.com/office/drawing/2014/main" id="{3F9A1289-AA80-A816-C19E-00EDA76B2ED4}"/>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3EE718A-4075-E6DA-1373-FE61F80BF72E}"/>
              </a:ext>
            </a:extLst>
          </p:cNvPr>
          <p:cNvSpPr>
            <a:spLocks noGrp="1"/>
          </p:cNvSpPr>
          <p:nvPr>
            <p:ph type="sldNum" sz="quarter" idx="5"/>
          </p:nvPr>
        </p:nvSpPr>
        <p:spPr/>
        <p:txBody>
          <a:bodyPr/>
          <a:lstStyle/>
          <a:p>
            <a:fld id="{C15E4D11-23B8-436F-BAA3-0BFF86D71078}" type="slidenum">
              <a:rPr lang="en-US" smtClean="0"/>
              <a:t>25</a:t>
            </a:fld>
            <a:endParaRPr lang="en-US"/>
          </a:p>
        </p:txBody>
      </p:sp>
    </p:spTree>
    <p:extLst>
      <p:ext uri="{BB962C8B-B14F-4D97-AF65-F5344CB8AC3E}">
        <p14:creationId xmlns:p14="http://schemas.microsoft.com/office/powerpoint/2010/main" val="250316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E29B-E90C-3169-AEDF-2B9A020A5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E6028-E008-7762-550A-53500143E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0EF1B-AFEB-7F62-B638-8EACF7A110A9}"/>
              </a:ext>
            </a:extLst>
          </p:cNvPr>
          <p:cNvSpPr>
            <a:spLocks noGrp="1"/>
          </p:cNvSpPr>
          <p:nvPr>
            <p:ph type="body" idx="1"/>
          </p:nvPr>
        </p:nvSpPr>
        <p:spPr/>
        <p:txBody>
          <a:bodyPr/>
          <a:lstStyle/>
          <a:p>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TIMING Trial (2025) - early vs late drainage of acute necrotic collection. </a:t>
            </a:r>
          </a:p>
          <a:p>
            <a:r>
              <a:rPr lang="en-US" sz="900" kern="1200" dirty="0">
                <a:solidFill>
                  <a:schemeClr val="tx1"/>
                </a:solidFill>
                <a:effectLst/>
                <a:latin typeface="+mn-lt"/>
                <a:ea typeface="+mn-ea"/>
                <a:cs typeface="+mn-cs"/>
              </a:rPr>
              <a:t>Drainage:</a:t>
            </a:r>
          </a:p>
          <a:p>
            <a:r>
              <a:rPr lang="en-US" sz="900" kern="1200" dirty="0">
                <a:solidFill>
                  <a:schemeClr val="tx1"/>
                </a:solidFill>
                <a:effectLst/>
                <a:latin typeface="+mn-lt"/>
                <a:ea typeface="+mn-ea"/>
                <a:cs typeface="+mn-cs"/>
                <a:hlinkClick r:id="rId3"/>
              </a:rPr>
              <a:t>https://link.springer.com/article/10.1007/s00134-025-08020-x?utm_source=springer_etoc&amp;utm_medium=email&amp;utm_campaign=CONR_00134_AWA1_GL_DTEC_054CI_TOC-090825&amp;utm_content=etoc_springer_20250809</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Compared with standard care, early percutaneous drainage did not result in improved clinical outcomes in patients with necrotizing pancreatitis and early persistent organ failure. Current guideline recommendations for delayed intervention should be followed in this population to avoid harm.</a:t>
            </a:r>
          </a:p>
          <a:p>
            <a:endParaRPr lang="en-US" sz="900" kern="1200" dirty="0">
              <a:solidFill>
                <a:schemeClr val="tx1"/>
              </a:solidFill>
              <a:effectLst/>
              <a:latin typeface="+mn-lt"/>
              <a:ea typeface="+mn-ea"/>
              <a:cs typeface="+mn-cs"/>
            </a:endParaRPr>
          </a:p>
          <a:p>
            <a:endParaRPr lang="en-US" dirty="0"/>
          </a:p>
        </p:txBody>
      </p:sp>
      <p:sp>
        <p:nvSpPr>
          <p:cNvPr id="4" name="Footer Placeholder 3">
            <a:extLst>
              <a:ext uri="{FF2B5EF4-FFF2-40B4-BE49-F238E27FC236}">
                <a16:creationId xmlns:a16="http://schemas.microsoft.com/office/drawing/2014/main" id="{82F49488-1C30-CB91-0594-2A027268B40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A841142-C65C-8BE7-8B4A-1C72A41943C4}"/>
              </a:ext>
            </a:extLst>
          </p:cNvPr>
          <p:cNvSpPr>
            <a:spLocks noGrp="1"/>
          </p:cNvSpPr>
          <p:nvPr>
            <p:ph type="sldNum" sz="quarter" idx="5"/>
          </p:nvPr>
        </p:nvSpPr>
        <p:spPr/>
        <p:txBody>
          <a:bodyPr/>
          <a:lstStyle/>
          <a:p>
            <a:fld id="{C15E4D11-23B8-436F-BAA3-0BFF86D71078}" type="slidenum">
              <a:rPr lang="en-US" smtClean="0"/>
              <a:t>26</a:t>
            </a:fld>
            <a:endParaRPr lang="en-US"/>
          </a:p>
        </p:txBody>
      </p:sp>
    </p:spTree>
    <p:extLst>
      <p:ext uri="{BB962C8B-B14F-4D97-AF65-F5344CB8AC3E}">
        <p14:creationId xmlns:p14="http://schemas.microsoft.com/office/powerpoint/2010/main" val="93907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E5E2-9FD8-5AAC-9BEA-D7AB5A417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23B4-071D-274A-8CDE-C0079E93A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355F4-8BE3-01FD-8E42-6EAC5EE84F4A}"/>
              </a:ext>
            </a:extLst>
          </p:cNvPr>
          <p:cNvSpPr>
            <a:spLocks noGrp="1"/>
          </p:cNvSpPr>
          <p:nvPr>
            <p:ph type="body" idx="1"/>
          </p:nvPr>
        </p:nvSpPr>
        <p:spPr/>
        <p:txBody>
          <a:bodyPr/>
          <a:lstStyle/>
          <a:p>
            <a:r>
              <a:rPr lang="en-US" dirty="0"/>
              <a:t>Sterile necrosis: </a:t>
            </a:r>
          </a:p>
          <a:p>
            <a:r>
              <a:rPr lang="en-US" dirty="0"/>
              <a:t>Infected necrosis: -&gt; use antibiotics to delay drainage</a:t>
            </a:r>
          </a:p>
          <a:p>
            <a:r>
              <a:rPr lang="en-US" dirty="0"/>
              <a:t>When to CT-FNA?  SIRS + Fever present in sterile and not </a:t>
            </a:r>
          </a:p>
          <a:p>
            <a:pPr marL="171450" indent="-171450">
              <a:buFont typeface="Wingdings" pitchFamily="2" charset="2"/>
              <a:buChar char="n"/>
            </a:pPr>
            <a:r>
              <a:rPr lang="en-US" dirty="0"/>
              <a:t>If bloodstream infection, it’s probably seeded (evidence?)</a:t>
            </a:r>
          </a:p>
          <a:p>
            <a:pPr marL="171450" indent="-171450">
              <a:buFont typeface="Wingdings" pitchFamily="2" charset="2"/>
              <a:buChar char="n"/>
            </a:pPr>
            <a:r>
              <a:rPr lang="en-US" dirty="0"/>
              <a:t>If gas, it’s infected</a:t>
            </a:r>
          </a:p>
          <a:p>
            <a:pPr marL="171450" indent="-171450">
              <a:buFont typeface="Wingdings" pitchFamily="2" charset="2"/>
              <a:buChar char="n"/>
            </a:pPr>
            <a:r>
              <a:rPr lang="en-US" dirty="0"/>
              <a:t>If biopsy</a:t>
            </a:r>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n"/>
              <a:tabLst/>
              <a:defRPr/>
            </a:pPr>
            <a:r>
              <a:rPr lang="en-US" dirty="0"/>
              <a:t>We suggest delaying any intervention (surgical, radiological, and/or endoscopic) in stable patients with pancreatic necrosis, preferably 4 weeks, to allow for the wall of collection to mature.</a:t>
            </a:r>
          </a:p>
          <a:p>
            <a:pPr marL="171450" indent="-171450">
              <a:buFont typeface="Wingdings" pitchFamily="2" charset="2"/>
              <a:buChar char="n"/>
            </a:pPr>
            <a:endParaRPr lang="en-US" dirty="0"/>
          </a:p>
          <a:p>
            <a:pPr marL="171450" indent="-171450">
              <a:buFont typeface="Wingdings" pitchFamily="2" charset="2"/>
              <a:buChar char="n"/>
            </a:pPr>
            <a:endParaRPr lang="en-US" dirty="0"/>
          </a:p>
          <a:p>
            <a:r>
              <a:rPr lang="en-US" dirty="0"/>
              <a:t>The concept that infected pancreatic necrosis requires prompt surgical debridement has also been challenged</a:t>
            </a:r>
          </a:p>
          <a:p>
            <a:r>
              <a:rPr lang="en-US" dirty="0"/>
              <a:t>in most patients, those clinically stable, the initial management of infected necrosis should be a 30-day course of antibiotics before surgery to allow the inflammatory reaction to become better organized (171). At this time, for a necrotic collection with a well-defined wall and liquefied material within, the decision and method of drainage can be considered, including endoscopic, radiologic, and/or surgical intervention</a:t>
            </a:r>
          </a:p>
          <a:p>
            <a:pPr marL="171450" indent="-171450">
              <a:buFont typeface="Wingdings" pitchFamily="2" charset="2"/>
              <a:buChar char="n"/>
            </a:pPr>
            <a:endParaRPr lang="en-US" dirty="0"/>
          </a:p>
        </p:txBody>
      </p:sp>
      <p:sp>
        <p:nvSpPr>
          <p:cNvPr id="4" name="Footer Placeholder 3">
            <a:extLst>
              <a:ext uri="{FF2B5EF4-FFF2-40B4-BE49-F238E27FC236}">
                <a16:creationId xmlns:a16="http://schemas.microsoft.com/office/drawing/2014/main" id="{45504DCF-B3E3-8735-7321-77A6ED96D73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9CE4626-E32E-ECBD-F1B7-BF6A9C1A0BD0}"/>
              </a:ext>
            </a:extLst>
          </p:cNvPr>
          <p:cNvSpPr>
            <a:spLocks noGrp="1"/>
          </p:cNvSpPr>
          <p:nvPr>
            <p:ph type="sldNum" sz="quarter" idx="5"/>
          </p:nvPr>
        </p:nvSpPr>
        <p:spPr/>
        <p:txBody>
          <a:bodyPr/>
          <a:lstStyle/>
          <a:p>
            <a:fld id="{C15E4D11-23B8-436F-BAA3-0BFF86D71078}" type="slidenum">
              <a:rPr lang="en-US" smtClean="0"/>
              <a:t>27</a:t>
            </a:fld>
            <a:endParaRPr lang="en-US"/>
          </a:p>
        </p:txBody>
      </p:sp>
    </p:spTree>
    <p:extLst>
      <p:ext uri="{BB962C8B-B14F-4D97-AF65-F5344CB8AC3E}">
        <p14:creationId xmlns:p14="http://schemas.microsoft.com/office/powerpoint/2010/main" val="284153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9723-0E6B-FF91-008B-BA5598D70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E1551-C4E4-1971-328C-42087301F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463FC-E381-1BEE-E12E-FCC5375531F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F37DE52-2F36-A094-FBD6-2C28D4432A45}"/>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91B8CB16-A74D-C917-4124-D3E95AF4FC73}"/>
              </a:ext>
            </a:extLst>
          </p:cNvPr>
          <p:cNvSpPr>
            <a:spLocks noGrp="1"/>
          </p:cNvSpPr>
          <p:nvPr>
            <p:ph type="sldNum" sz="quarter" idx="5"/>
          </p:nvPr>
        </p:nvSpPr>
        <p:spPr/>
        <p:txBody>
          <a:bodyPr/>
          <a:lstStyle/>
          <a:p>
            <a:fld id="{C15E4D11-23B8-436F-BAA3-0BFF86D71078}" type="slidenum">
              <a:rPr lang="en-US" smtClean="0"/>
              <a:t>28</a:t>
            </a:fld>
            <a:endParaRPr lang="en-US"/>
          </a:p>
        </p:txBody>
      </p:sp>
    </p:spTree>
    <p:extLst>
      <p:ext uri="{BB962C8B-B14F-4D97-AF65-F5344CB8AC3E}">
        <p14:creationId xmlns:p14="http://schemas.microsoft.com/office/powerpoint/2010/main" val="3110445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B160-421E-B4B2-72ED-965F29E8F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771AA-0239-A087-DB19-2971AA8EF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9D111-5894-7F48-72B9-299046F0E41B}"/>
              </a:ext>
            </a:extLst>
          </p:cNvPr>
          <p:cNvSpPr>
            <a:spLocks noGrp="1"/>
          </p:cNvSpPr>
          <p:nvPr>
            <p:ph type="body" idx="1"/>
          </p:nvPr>
        </p:nvSpPr>
        <p:spPr/>
        <p:txBody>
          <a:bodyPr/>
          <a:lstStyle/>
          <a:p>
            <a:r>
              <a:rPr lang="en-US" dirty="0"/>
              <a:t>Enteral nutrition: </a:t>
            </a:r>
          </a:p>
          <a:p>
            <a:r>
              <a:rPr lang="en-US" dirty="0"/>
              <a:t>old teaching: avoid </a:t>
            </a:r>
            <a:r>
              <a:rPr lang="en-US" dirty="0" err="1"/>
              <a:t>pancreatitic</a:t>
            </a:r>
            <a:r>
              <a:rPr lang="en-US" dirty="0"/>
              <a:t> exocrine function, making ileus worse, etc.  Gradually advance from clears -&gt; liquids -&gt; solids. </a:t>
            </a:r>
          </a:p>
          <a:p>
            <a:r>
              <a:rPr lang="en-US" dirty="0"/>
              <a:t>new teaching: enteral feeding maintains gut function</a:t>
            </a:r>
            <a:br>
              <a:rPr lang="en-US" dirty="0"/>
            </a:br>
            <a:r>
              <a:rPr lang="en-US" dirty="0"/>
              <a:t>Early = no significant nausea, vomiting, or ileus.</a:t>
            </a:r>
          </a:p>
          <a:p>
            <a:endParaRPr lang="en-US" dirty="0"/>
          </a:p>
          <a:p>
            <a:endParaRPr lang="en-US" dirty="0"/>
          </a:p>
          <a:p>
            <a:r>
              <a:rPr lang="en-US" dirty="0"/>
              <a:t>https://</a:t>
            </a:r>
            <a:r>
              <a:rPr lang="en-US" dirty="0" err="1"/>
              <a:t>www.nejm.org</a:t>
            </a:r>
            <a:r>
              <a:rPr lang="en-US" dirty="0"/>
              <a:t>/</a:t>
            </a:r>
            <a:r>
              <a:rPr lang="en-US" dirty="0" err="1"/>
              <a:t>doi</a:t>
            </a:r>
            <a:r>
              <a:rPr lang="en-US" dirty="0"/>
              <a:t>/full/10.1056/NEJMoa1404393 Python trial</a:t>
            </a:r>
          </a:p>
          <a:p>
            <a:endParaRPr lang="en-US" dirty="0"/>
          </a:p>
          <a:p>
            <a:r>
              <a:rPr lang="en-US" sz="900" i="1" kern="1200" dirty="0">
                <a:solidFill>
                  <a:schemeClr val="tx1"/>
                </a:solidFill>
                <a:effectLst/>
                <a:latin typeface="+mn-lt"/>
                <a:ea typeface="+mn-ea"/>
                <a:cs typeface="+mn-cs"/>
              </a:rPr>
              <a:t>The timing of initiating enteral feeding in patients with severe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disease is controversial. While studies initially suggested a benefit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in preventing infectious complications, more recent studies</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suggest that early (within the first 24 hours) initiation of enteral</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feeding is not beneficial. Bakker et al performed a large randomized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trial in patients with predicted severe AP (196) and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found that early enteral tube feeding within 24 hours did not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reduce the rate of infection (25% vs 26%) when compared with</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on-demand feeding. In addition, early enteral tube feeding did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not reduce mortality (11% vs 7%).</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However, our results show that routine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early tube feeding in all patients at high risk for</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severe pancreatitis does not improve outcome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and that the implementation of on-demand tube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feeding will reduce patient discomfort and costs</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dirty="0"/>
              <a:t>no benefit in predicted severe AP</a:t>
            </a:r>
          </a:p>
          <a:p>
            <a:r>
              <a:rPr lang="en-US" dirty="0"/>
              <a:t>Describe 2 changes in how we think about enteral nutrition in pancreatitis. </a:t>
            </a:r>
          </a:p>
          <a:p>
            <a:r>
              <a:rPr lang="en-US" dirty="0"/>
              <a:t>(3: early in mild-moderate, no need to advance from clears-Liquids-solids, and use enteral, not parenteral nutrition when you can in severe AP</a:t>
            </a:r>
          </a:p>
          <a:p>
            <a:r>
              <a:rPr lang="en-US" dirty="0"/>
              <a:t>Enteral nutrition: </a:t>
            </a:r>
          </a:p>
          <a:p>
            <a:r>
              <a:rPr lang="en-US" dirty="0"/>
              <a:t>old teaching: avoid </a:t>
            </a:r>
            <a:r>
              <a:rPr lang="en-US" dirty="0" err="1"/>
              <a:t>pancreatitic</a:t>
            </a:r>
            <a:r>
              <a:rPr lang="en-US" dirty="0"/>
              <a:t> exocrine function, making ileus worse, etc.  Gradually advance from clears -&gt; liquids -&gt; solids. </a:t>
            </a:r>
          </a:p>
          <a:p>
            <a:r>
              <a:rPr lang="en-US" dirty="0"/>
              <a:t>new teaching: enteral feeding maintains gut function</a:t>
            </a:r>
            <a:br>
              <a:rPr lang="en-US" dirty="0"/>
            </a:br>
            <a:r>
              <a:rPr lang="en-US" dirty="0"/>
              <a:t>Early = no significant nausea, vomiting, or ileus.</a:t>
            </a:r>
          </a:p>
          <a:p>
            <a:endParaRPr lang="en-US" dirty="0"/>
          </a:p>
          <a:p>
            <a:endParaRPr lang="en-US" dirty="0"/>
          </a:p>
        </p:txBody>
      </p:sp>
      <p:sp>
        <p:nvSpPr>
          <p:cNvPr id="4" name="Footer Placeholder 3">
            <a:extLst>
              <a:ext uri="{FF2B5EF4-FFF2-40B4-BE49-F238E27FC236}">
                <a16:creationId xmlns:a16="http://schemas.microsoft.com/office/drawing/2014/main" id="{4924A239-B23B-9E90-1693-DC1AAA13CEA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9277315-F636-6B22-2767-2870E9436CF6}"/>
              </a:ext>
            </a:extLst>
          </p:cNvPr>
          <p:cNvSpPr>
            <a:spLocks noGrp="1"/>
          </p:cNvSpPr>
          <p:nvPr>
            <p:ph type="sldNum" sz="quarter" idx="5"/>
          </p:nvPr>
        </p:nvSpPr>
        <p:spPr/>
        <p:txBody>
          <a:bodyPr/>
          <a:lstStyle/>
          <a:p>
            <a:fld id="{C15E4D11-23B8-436F-BAA3-0BFF86D71078}" type="slidenum">
              <a:rPr lang="en-US" smtClean="0"/>
              <a:t>29</a:t>
            </a:fld>
            <a:endParaRPr lang="en-US"/>
          </a:p>
        </p:txBody>
      </p:sp>
    </p:spTree>
    <p:extLst>
      <p:ext uri="{BB962C8B-B14F-4D97-AF65-F5344CB8AC3E}">
        <p14:creationId xmlns:p14="http://schemas.microsoft.com/office/powerpoint/2010/main" val="2026355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www.nejm.org</a:t>
            </a:r>
            <a:r>
              <a:rPr lang="en-US" dirty="0"/>
              <a:t>/</a:t>
            </a:r>
            <a:r>
              <a:rPr lang="en-US" dirty="0" err="1"/>
              <a:t>doi</a:t>
            </a:r>
            <a:r>
              <a:rPr lang="en-US" dirty="0"/>
              <a:t>/full/10.1056/NEJMoa1404393 Python trial</a:t>
            </a:r>
          </a:p>
          <a:p>
            <a:endParaRPr lang="en-US" dirty="0"/>
          </a:p>
          <a:p>
            <a:r>
              <a:rPr lang="en-US" sz="900" i="1" kern="1200" dirty="0">
                <a:solidFill>
                  <a:schemeClr val="tx1"/>
                </a:solidFill>
                <a:effectLst/>
                <a:latin typeface="+mn-lt"/>
                <a:ea typeface="+mn-ea"/>
                <a:cs typeface="+mn-cs"/>
              </a:rPr>
              <a:t>The timing of initiating enteral feeding in patients with severe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disease is controversial. While studies initially suggested a benefit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in preventing infectious complications, more recent studies</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suggest that early (within the first 24 hours) initiation of enteral</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feeding is not beneficial. Bakker et al performed a large randomized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trial in patients with predicted severe AP (196) and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found that early enteral tube feeding within 24 hours did not</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reduce the rate of infection (25% vs 26%) when compared with</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on-demand feeding. In addition, early enteral tube feeding did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not reduce mortality (11% vs 7%).</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However, our results show that routine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early tube feeding in all patients at high risk for</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severe pancreatitis does not improve outcome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and that the implementation of on-demand tube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feeding will reduce patient discomfort and costs</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30</a:t>
            </a:fld>
            <a:endParaRPr lang="en-US"/>
          </a:p>
        </p:txBody>
      </p:sp>
    </p:spTree>
    <p:extLst>
      <p:ext uri="{BB962C8B-B14F-4D97-AF65-F5344CB8AC3E}">
        <p14:creationId xmlns:p14="http://schemas.microsoft.com/office/powerpoint/2010/main" val="26739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31</a:t>
            </a:fld>
            <a:endParaRPr lang="en-US"/>
          </a:p>
        </p:txBody>
      </p:sp>
    </p:spTree>
    <p:extLst>
      <p:ext uri="{BB962C8B-B14F-4D97-AF65-F5344CB8AC3E}">
        <p14:creationId xmlns:p14="http://schemas.microsoft.com/office/powerpoint/2010/main" val="23232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5208-7BC4-A63E-3AF7-F78856F86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324B6-C85B-F2ED-3588-EDD505E3D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121E9-B5E7-8B82-FF65-FB4E0B7ABA02}"/>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Patients presenting with AP are also hypovolemic due to vomiting, reduced oral intake, increased respiratory losses, and diaphoresis</a:t>
            </a:r>
          </a:p>
          <a:p>
            <a:endParaRPr lang="en-US" dirty="0"/>
          </a:p>
        </p:txBody>
      </p:sp>
      <p:sp>
        <p:nvSpPr>
          <p:cNvPr id="4" name="Footer Placeholder 3">
            <a:extLst>
              <a:ext uri="{FF2B5EF4-FFF2-40B4-BE49-F238E27FC236}">
                <a16:creationId xmlns:a16="http://schemas.microsoft.com/office/drawing/2014/main" id="{1F261723-5FB2-1FA9-F12D-6D61FF86B33D}"/>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3E81F00-A62E-F890-7FDF-ECA50AC87974}"/>
              </a:ext>
            </a:extLst>
          </p:cNvPr>
          <p:cNvSpPr>
            <a:spLocks noGrp="1"/>
          </p:cNvSpPr>
          <p:nvPr>
            <p:ph type="sldNum" sz="quarter" idx="5"/>
          </p:nvPr>
        </p:nvSpPr>
        <p:spPr/>
        <p:txBody>
          <a:bodyPr/>
          <a:lstStyle/>
          <a:p>
            <a:fld id="{C15E4D11-23B8-436F-BAA3-0BFF86D71078}" type="slidenum">
              <a:rPr lang="en-US" smtClean="0"/>
              <a:t>4</a:t>
            </a:fld>
            <a:endParaRPr lang="en-US"/>
          </a:p>
        </p:txBody>
      </p:sp>
    </p:spTree>
    <p:extLst>
      <p:ext uri="{BB962C8B-B14F-4D97-AF65-F5344CB8AC3E}">
        <p14:creationId xmlns:p14="http://schemas.microsoft.com/office/powerpoint/2010/main" val="1140781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32</a:t>
            </a:fld>
            <a:endParaRPr lang="en-US"/>
          </a:p>
        </p:txBody>
      </p:sp>
    </p:spTree>
    <p:extLst>
      <p:ext uri="{BB962C8B-B14F-4D97-AF65-F5344CB8AC3E}">
        <p14:creationId xmlns:p14="http://schemas.microsoft.com/office/powerpoint/2010/main" val="217126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Fluid resuscitation in patients with AP is likely more important early in the course of the disease (within the first 24 hours).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Fluid volumes need to be reassessed at frequent intervals within 6 hours of presentation and for the next 24–48 hours with a goal to decrease the BUN.</a:t>
            </a:r>
          </a:p>
          <a:p>
            <a:r>
              <a:rPr lang="en-US" sz="900" kern="1200" dirty="0">
                <a:solidFill>
                  <a:schemeClr val="tx1"/>
                </a:solidFill>
                <a:effectLst/>
                <a:latin typeface="+mn-lt"/>
                <a:ea typeface="+mn-ea"/>
                <a:cs typeface="+mn-cs"/>
              </a:rPr>
              <a:t>-&gt; Patients with AP have marked systemic endothelial injury and increased vascular permeability leading to fluid shifts into the interstitial space and peritoneum</a:t>
            </a:r>
          </a:p>
          <a:p>
            <a:r>
              <a:rPr lang="en-US" sz="900" kern="1200" dirty="0">
                <a:solidFill>
                  <a:schemeClr val="tx1"/>
                </a:solidFill>
                <a:effectLst/>
                <a:latin typeface="+mn-lt"/>
                <a:ea typeface="+mn-ea"/>
                <a:cs typeface="+mn-cs"/>
              </a:rPr>
              <a:t>(in a way that patients with Sepsis generally don’t)</a:t>
            </a:r>
          </a:p>
          <a:p>
            <a:endParaRPr lang="en-US" dirty="0"/>
          </a:p>
          <a:p>
            <a:r>
              <a:rPr lang="en-US" dirty="0"/>
              <a:t>Vasospasm  captured by CT -&gt; Pancreatic Ischemia -&gt; Necrosis</a:t>
            </a:r>
          </a:p>
          <a:p>
            <a:r>
              <a:rPr lang="en-US" dirty="0"/>
              <a:t>https://</a:t>
            </a:r>
            <a:r>
              <a:rPr lang="en-US" dirty="0" err="1"/>
              <a:t>journals.lww.com</a:t>
            </a:r>
            <a:r>
              <a:rPr lang="en-US" dirty="0"/>
              <a:t>/</a:t>
            </a:r>
            <a:r>
              <a:rPr lang="en-US" dirty="0" err="1"/>
              <a:t>pancreasjournal</a:t>
            </a:r>
            <a:r>
              <a:rPr lang="en-US" dirty="0"/>
              <a:t>/abstract/2005/01000/pancreatic_ischemia_associated_with_vasospasm_in.6.aspx</a:t>
            </a:r>
          </a:p>
          <a:p>
            <a:endParaRPr lang="en-US" dirty="0"/>
          </a:p>
          <a:p>
            <a:r>
              <a:rPr lang="en-US" dirty="0"/>
              <a:t>https://</a:t>
            </a:r>
            <a:r>
              <a:rPr lang="en-US" dirty="0" err="1"/>
              <a:t>journals.lww.com</a:t>
            </a:r>
            <a:r>
              <a:rPr lang="en-US" dirty="0"/>
              <a:t>/</a:t>
            </a:r>
            <a:r>
              <a:rPr lang="en-US" dirty="0" err="1"/>
              <a:t>pancreasjournal</a:t>
            </a:r>
            <a:r>
              <a:rPr lang="en-US" dirty="0"/>
              <a:t>/abstract/2000/05000/hemoconcentration_is_an_early_marker_for_organ.5.aspx – hemoconcentration is a marker of sepsis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111. Garg PK, Mahapatra SJ. Optimum fluid therapy in acute pancreatitis needs an alchemist. Gastroenterology 2021;160(3):655–9.</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r>
              <a:rPr lang="en-US" sz="900" u="sng" kern="1200" dirty="0">
                <a:solidFill>
                  <a:schemeClr val="tx1"/>
                </a:solidFill>
                <a:effectLst/>
                <a:latin typeface="+mn-lt"/>
                <a:ea typeface="+mn-ea"/>
                <a:cs typeface="+mn-cs"/>
              </a:rPr>
              <a:t>Order HCT / BUN 6-8 hours to assess adequacy / kinetics </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BUN-HCT kinetics… but what do you do with that?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5</a:t>
            </a:fld>
            <a:endParaRPr lang="en-US"/>
          </a:p>
        </p:txBody>
      </p:sp>
    </p:spTree>
    <p:extLst>
      <p:ext uri="{BB962C8B-B14F-4D97-AF65-F5344CB8AC3E}">
        <p14:creationId xmlns:p14="http://schemas.microsoft.com/office/powerpoint/2010/main" val="93994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n-lt"/>
                <a:ea typeface="+mn-ea"/>
                <a:cs typeface="+mn-cs"/>
              </a:rPr>
              <a:t>Aggressive vs moderate fluid resuscitation</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Key RCT</a:t>
            </a:r>
            <a:r>
              <a:rPr lang="en-US" sz="900" kern="1200" dirty="0">
                <a:solidFill>
                  <a:schemeClr val="tx1"/>
                </a:solidFill>
                <a:effectLst/>
                <a:latin typeface="+mn-lt"/>
                <a:ea typeface="+mn-ea"/>
                <a:cs typeface="+mn-cs"/>
              </a:rPr>
              <a:t>: WATERFALL (NEJM 2022) – early aggressive LR (20 mL/kg bolus + 3 mL/kg/h) vs moderate strategy (no bolus, 1.5 mL/kg/h, titrated). Aggressive strategy led to </a:t>
            </a:r>
            <a:r>
              <a:rPr lang="en-US" sz="900" i="1" kern="1200" dirty="0">
                <a:solidFill>
                  <a:schemeClr val="tx1"/>
                </a:solidFill>
                <a:effectLst/>
                <a:latin typeface="+mn-lt"/>
                <a:ea typeface="+mn-ea"/>
                <a:cs typeface="+mn-cs"/>
              </a:rPr>
              <a:t>more fluid overload</a:t>
            </a:r>
            <a:r>
              <a:rPr lang="en-US" sz="900" kern="1200" dirty="0">
                <a:solidFill>
                  <a:schemeClr val="tx1"/>
                </a:solidFill>
                <a:effectLst/>
                <a:latin typeface="+mn-lt"/>
                <a:ea typeface="+mn-ea"/>
                <a:cs typeface="+mn-cs"/>
              </a:rPr>
              <a:t> without improving progression to moderately severe/severe AP or other hard outcomes. </a:t>
            </a:r>
          </a:p>
          <a:p>
            <a:endParaRPr lang="en-US" dirty="0"/>
          </a:p>
        </p:txBody>
      </p:sp>
      <p:sp>
        <p:nvSpPr>
          <p:cNvPr id="4" name="Slide Number Placeholder 3"/>
          <p:cNvSpPr>
            <a:spLocks noGrp="1"/>
          </p:cNvSpPr>
          <p:nvPr>
            <p:ph type="sldNum" sz="quarter" idx="5"/>
          </p:nvPr>
        </p:nvSpPr>
        <p:spPr/>
        <p:txBody>
          <a:bodyPr/>
          <a:lstStyle/>
          <a:p>
            <a:fld id="{C15E4D11-23B8-436F-BAA3-0BFF86D71078}" type="slidenum">
              <a:rPr lang="en-US" smtClean="0"/>
              <a:t>6</a:t>
            </a:fld>
            <a:endParaRPr lang="en-US"/>
          </a:p>
        </p:txBody>
      </p:sp>
      <p:sp>
        <p:nvSpPr>
          <p:cNvPr id="5" name="Footer Placeholder 4">
            <a:extLst>
              <a:ext uri="{FF2B5EF4-FFF2-40B4-BE49-F238E27FC236}">
                <a16:creationId xmlns:a16="http://schemas.microsoft.com/office/drawing/2014/main" id="{6549F84E-F2F1-4AF8-96B3-876767A90C1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663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kern="1200" dirty="0">
                <a:solidFill>
                  <a:schemeClr val="tx1"/>
                </a:solidFill>
                <a:effectLst/>
                <a:latin typeface="+mn-lt"/>
                <a:ea typeface="+mn-ea"/>
                <a:cs typeface="+mn-cs"/>
              </a:rPr>
              <a:t>local complications,</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exacerbation of a preexisting coexisting</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condition, a creatinine level of at least 1.9 mg</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per deciliter (170 </a:t>
            </a:r>
            <a:r>
              <a:rPr lang="el-GR" sz="900" i="1" kern="1200" dirty="0">
                <a:solidFill>
                  <a:schemeClr val="tx1"/>
                </a:solidFill>
                <a:effectLst/>
                <a:latin typeface="+mn-lt"/>
                <a:ea typeface="+mn-ea"/>
                <a:cs typeface="+mn-cs"/>
              </a:rPr>
              <a:t>μ</a:t>
            </a:r>
            <a:r>
              <a:rPr lang="en-US" sz="900" i="1" kern="1200" dirty="0">
                <a:solidFill>
                  <a:schemeClr val="tx1"/>
                </a:solidFill>
                <a:effectLst/>
                <a:latin typeface="+mn-lt"/>
                <a:ea typeface="+mn-ea"/>
                <a:cs typeface="+mn-cs"/>
              </a:rPr>
              <a:t>mol per liter), a systolic blood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pressure of less than 90 mm Hg despite fluid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resuscitation, and a ratio of t</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The main safety outcome — fluid overload</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after randomization and during hospitalization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 required the meeting of at least two of the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following three criteria: symptoms, physical</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signs, and imaging evidence of hypervolemia; in</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addition, the acute respiratory distress syndrome</a:t>
            </a:r>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had to be ruled out (</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7</a:t>
            </a:fld>
            <a:endParaRPr lang="en-US"/>
          </a:p>
        </p:txBody>
      </p:sp>
    </p:spTree>
    <p:extLst>
      <p:ext uri="{BB962C8B-B14F-4D97-AF65-F5344CB8AC3E}">
        <p14:creationId xmlns:p14="http://schemas.microsoft.com/office/powerpoint/2010/main" val="10087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06916-BC30-9149-F2F7-ABDEEFA43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B3D00-EA0D-0C60-2AC1-0A20F90C8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FA24D-586F-8315-A833-0837FBFD87E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EBF5D59-B091-706E-92C0-33A66F248D1E}"/>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E5A13CD-B521-1949-8EFD-74C144421BF4}"/>
              </a:ext>
            </a:extLst>
          </p:cNvPr>
          <p:cNvSpPr>
            <a:spLocks noGrp="1"/>
          </p:cNvSpPr>
          <p:nvPr>
            <p:ph type="sldNum" sz="quarter" idx="5"/>
          </p:nvPr>
        </p:nvSpPr>
        <p:spPr/>
        <p:txBody>
          <a:bodyPr/>
          <a:lstStyle/>
          <a:p>
            <a:fld id="{C15E4D11-23B8-436F-BAA3-0BFF86D71078}" type="slidenum">
              <a:rPr lang="en-US" smtClean="0"/>
              <a:t>8</a:t>
            </a:fld>
            <a:endParaRPr lang="en-US"/>
          </a:p>
        </p:txBody>
      </p:sp>
    </p:spTree>
    <p:extLst>
      <p:ext uri="{BB962C8B-B14F-4D97-AF65-F5344CB8AC3E}">
        <p14:creationId xmlns:p14="http://schemas.microsoft.com/office/powerpoint/2010/main" val="413498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SRMAs &amp; follow‑up observational data</a:t>
            </a:r>
            <a:r>
              <a:rPr lang="en-US" sz="900" kern="1200" dirty="0">
                <a:solidFill>
                  <a:schemeClr val="tx1"/>
                </a:solidFill>
                <a:effectLst/>
                <a:latin typeface="+mn-lt"/>
                <a:ea typeface="+mn-ea"/>
                <a:cs typeface="+mn-cs"/>
              </a:rPr>
              <a:t> now generally agree that aggressive “flooding” increases AKI and pulmonary edema and is </a:t>
            </a:r>
            <a:r>
              <a:rPr lang="en-US" sz="900" i="1" kern="1200" dirty="0">
                <a:solidFill>
                  <a:schemeClr val="tx1"/>
                </a:solidFill>
                <a:effectLst/>
                <a:latin typeface="+mn-lt"/>
                <a:ea typeface="+mn-ea"/>
                <a:cs typeface="+mn-cs"/>
              </a:rPr>
              <a:t>unlikely</a:t>
            </a:r>
            <a:r>
              <a:rPr lang="en-US" sz="900" kern="1200" dirty="0">
                <a:solidFill>
                  <a:schemeClr val="tx1"/>
                </a:solidFill>
                <a:effectLst/>
                <a:latin typeface="+mn-lt"/>
                <a:ea typeface="+mn-ea"/>
                <a:cs typeface="+mn-cs"/>
              </a:rPr>
              <a:t> to improve survival. </a:t>
            </a:r>
          </a:p>
          <a:p>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Practice‑change angle</a:t>
            </a:r>
            <a:r>
              <a:rPr lang="en-US" sz="900" kern="1200" dirty="0">
                <a:solidFill>
                  <a:schemeClr val="tx1"/>
                </a:solidFill>
                <a:effectLst/>
                <a:latin typeface="+mn-lt"/>
                <a:ea typeface="+mn-ea"/>
                <a:cs typeface="+mn-cs"/>
              </a:rPr>
              <a:t> (very likely correct, high‑quality evidence): move from “aggressive by default” to </a:t>
            </a:r>
            <a:r>
              <a:rPr lang="en-US" sz="900" b="1" kern="1200" dirty="0">
                <a:solidFill>
                  <a:schemeClr val="tx1"/>
                </a:solidFill>
                <a:effectLst/>
                <a:latin typeface="+mn-lt"/>
                <a:ea typeface="+mn-ea"/>
                <a:cs typeface="+mn-cs"/>
              </a:rPr>
              <a:t>moderate, goal‑directed resuscitation</a:t>
            </a:r>
            <a:r>
              <a:rPr lang="en-US" sz="900" kern="1200" dirty="0">
                <a:solidFill>
                  <a:schemeClr val="tx1"/>
                </a:solidFill>
                <a:effectLst/>
                <a:latin typeface="+mn-lt"/>
                <a:ea typeface="+mn-ea"/>
                <a:cs typeface="+mn-cs"/>
              </a:rPr>
              <a:t> (with frequent reassessment, especially in older, obese, or cardiac patients).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9</a:t>
            </a:fld>
            <a:endParaRPr lang="en-US"/>
          </a:p>
        </p:txBody>
      </p:sp>
    </p:spTree>
    <p:extLst>
      <p:ext uri="{BB962C8B-B14F-4D97-AF65-F5344CB8AC3E}">
        <p14:creationId xmlns:p14="http://schemas.microsoft.com/office/powerpoint/2010/main" val="192242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C15E4D11-23B8-436F-BAA3-0BFF86D71078}" type="slidenum">
              <a:rPr lang="en-US" smtClean="0"/>
              <a:t>11</a:t>
            </a:fld>
            <a:endParaRPr lang="en-US"/>
          </a:p>
        </p:txBody>
      </p:sp>
    </p:spTree>
    <p:extLst>
      <p:ext uri="{BB962C8B-B14F-4D97-AF65-F5344CB8AC3E}">
        <p14:creationId xmlns:p14="http://schemas.microsoft.com/office/powerpoint/2010/main" val="2171383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2BCBE01D-1C31-D3F1-6609-D20C5E298A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30212" y="1491239"/>
            <a:ext cx="4011159" cy="1241823"/>
          </a:xfrm>
        </p:spPr>
        <p:txBody>
          <a:bodyPr anchor="b"/>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30212" y="2978009"/>
            <a:ext cx="3423941" cy="1482866"/>
          </a:xfrm>
        </p:spPr>
        <p:txBody>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89E2D38-0052-4E48-81AA-DDA7BBA38625}" type="datetime1">
              <a:rPr lang="en-US" smtClean="0"/>
              <a:t>12/2/25</a:t>
            </a:fld>
            <a:endParaRPr lang="en-US" dirty="0"/>
          </a:p>
        </p:txBody>
      </p:sp>
      <p:sp>
        <p:nvSpPr>
          <p:cNvPr id="5" name="Footer Placeholder 4"/>
          <p:cNvSpPr>
            <a:spLocks noGrp="1"/>
          </p:cNvSpPr>
          <p:nvPr>
            <p:ph type="ftr" sz="quarter" idx="11"/>
          </p:nvPr>
        </p:nvSpPr>
        <p:spPr>
          <a:xfrm>
            <a:off x="430212" y="4623512"/>
            <a:ext cx="3086100" cy="107722"/>
          </a:xfrm>
        </p:spPr>
        <p:txBody>
          <a:bodyPr/>
          <a:lstStyle>
            <a:lvl1pPr algn="l">
              <a:defRPr>
                <a:solidFill>
                  <a:schemeClr val="bg1"/>
                </a:solidFill>
              </a:defRPr>
            </a:lvl1pPr>
          </a:lstStyle>
          <a:p>
            <a:r>
              <a:rPr lang="en-US" dirty="0"/>
              <a:t>Confidential and property of Intermountain Health</a:t>
            </a:r>
          </a:p>
        </p:txBody>
      </p:sp>
      <p:pic>
        <p:nvPicPr>
          <p:cNvPr id="6" name="Graphic 5">
            <a:extLst>
              <a:ext uri="{FF2B5EF4-FFF2-40B4-BE49-F238E27FC236}">
                <a16:creationId xmlns:a16="http://schemas.microsoft.com/office/drawing/2014/main" id="{7A8443C5-19FC-007A-12E9-1ED63D98B4C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005" y="412266"/>
            <a:ext cx="2039112" cy="625637"/>
          </a:xfrm>
          <a:prstGeom prst="rect">
            <a:avLst/>
          </a:prstGeom>
        </p:spPr>
      </p:pic>
    </p:spTree>
    <p:extLst>
      <p:ext uri="{BB962C8B-B14F-4D97-AF65-F5344CB8AC3E}">
        <p14:creationId xmlns:p14="http://schemas.microsoft.com/office/powerpoint/2010/main" val="21413391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tatement Slide with bar">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BBD2D21-C171-1A2B-AC3E-F6A951934E44}"/>
              </a:ext>
            </a:extLst>
          </p:cNvPr>
          <p:cNvSpPr>
            <a:spLocks noGrp="1"/>
          </p:cNvSpPr>
          <p:nvPr>
            <p:ph type="pic" sz="quarter" idx="13"/>
          </p:nvPr>
        </p:nvSpPr>
        <p:spPr>
          <a:xfrm>
            <a:off x="0" y="0"/>
            <a:ext cx="9144000" cy="5143500"/>
          </a:xfrm>
          <a:solidFill>
            <a:schemeClr val="bg2">
              <a:lumMod val="85000"/>
            </a:schemeClr>
          </a:solidFill>
        </p:spPr>
        <p:txBody>
          <a:bodyPr tIns="1188720"/>
          <a:lstStyle>
            <a:lvl1pPr marL="0" indent="0" algn="ctr">
              <a:buNone/>
              <a:defRPr/>
            </a:lvl1pPr>
          </a:lstStyle>
          <a:p>
            <a:r>
              <a:rPr lang="en-US"/>
              <a:t>Click icon to add picture</a:t>
            </a:r>
          </a:p>
        </p:txBody>
      </p:sp>
      <p:sp>
        <p:nvSpPr>
          <p:cNvPr id="4" name="Date Placeholder 3"/>
          <p:cNvSpPr>
            <a:spLocks noGrp="1"/>
          </p:cNvSpPr>
          <p:nvPr>
            <p:ph type="dt" sz="half" idx="10"/>
          </p:nvPr>
        </p:nvSpPr>
        <p:spPr/>
        <p:txBody>
          <a:bodyPr/>
          <a:lstStyle/>
          <a:p>
            <a:fld id="{263512CF-E463-4109-A17D-EB264C3EF186}"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CC2D972D-DD97-49AD-6284-DE9DB332BAF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
        <p:nvSpPr>
          <p:cNvPr id="3" name="Title 1">
            <a:extLst>
              <a:ext uri="{FF2B5EF4-FFF2-40B4-BE49-F238E27FC236}">
                <a16:creationId xmlns:a16="http://schemas.microsoft.com/office/drawing/2014/main" id="{82A131D3-0540-078D-DF01-87FBF7750DB1}"/>
              </a:ext>
            </a:extLst>
          </p:cNvPr>
          <p:cNvSpPr>
            <a:spLocks noGrp="1"/>
          </p:cNvSpPr>
          <p:nvPr>
            <p:ph type="title"/>
          </p:nvPr>
        </p:nvSpPr>
        <p:spPr>
          <a:xfrm>
            <a:off x="430212" y="3621522"/>
            <a:ext cx="7891524" cy="730353"/>
          </a:xfrm>
        </p:spPr>
        <p:txBody>
          <a:bodyPr anchor="ctr" anchorCtr="0"/>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7389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_Image R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9" y="393106"/>
            <a:ext cx="4039248" cy="730353"/>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6F4393DD-9878-45FD-8F8C-601D78A88003}"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2" name="Text Placeholder 7">
            <a:extLst>
              <a:ext uri="{FF2B5EF4-FFF2-40B4-BE49-F238E27FC236}">
                <a16:creationId xmlns:a16="http://schemas.microsoft.com/office/drawing/2014/main" id="{E95D2886-2BFA-C21B-D72F-4ECA74442F74}"/>
              </a:ext>
            </a:extLst>
          </p:cNvPr>
          <p:cNvSpPr>
            <a:spLocks noGrp="1"/>
          </p:cNvSpPr>
          <p:nvPr>
            <p:ph type="body" sz="quarter" idx="14"/>
          </p:nvPr>
        </p:nvSpPr>
        <p:spPr>
          <a:xfrm>
            <a:off x="430213" y="1266937"/>
            <a:ext cx="4041648" cy="409278"/>
          </a:xfrm>
        </p:spPr>
        <p:txBody>
          <a:bodyPr/>
          <a:lstStyle>
            <a:lvl1pPr marL="0" indent="0">
              <a:buNone/>
              <a:defRPr sz="2000" b="1">
                <a:solidFill>
                  <a:schemeClr val="accent2"/>
                </a:solidFill>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1676215"/>
            <a:ext cx="4039249" cy="2784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684713"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Tree>
    <p:extLst>
      <p:ext uri="{BB962C8B-B14F-4D97-AF65-F5344CB8AC3E}">
        <p14:creationId xmlns:p14="http://schemas.microsoft.com/office/powerpoint/2010/main" val="107509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eft_Text Right">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22150"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p:cNvSpPr>
            <a:spLocks noGrp="1"/>
          </p:cNvSpPr>
          <p:nvPr>
            <p:ph type="title"/>
          </p:nvPr>
        </p:nvSpPr>
        <p:spPr>
          <a:xfrm>
            <a:off x="4685652" y="393106"/>
            <a:ext cx="4039248" cy="730353"/>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9D8B7A3-1668-430F-AA86-2CB9A6C65DC5}"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2" name="Text Placeholder 7">
            <a:extLst>
              <a:ext uri="{FF2B5EF4-FFF2-40B4-BE49-F238E27FC236}">
                <a16:creationId xmlns:a16="http://schemas.microsoft.com/office/drawing/2014/main" id="{E95D2886-2BFA-C21B-D72F-4ECA74442F74}"/>
              </a:ext>
            </a:extLst>
          </p:cNvPr>
          <p:cNvSpPr>
            <a:spLocks noGrp="1"/>
          </p:cNvSpPr>
          <p:nvPr>
            <p:ph type="body" sz="quarter" idx="14"/>
          </p:nvPr>
        </p:nvSpPr>
        <p:spPr>
          <a:xfrm>
            <a:off x="4685652" y="1266937"/>
            <a:ext cx="4041648" cy="409278"/>
          </a:xfrm>
        </p:spPr>
        <p:txBody>
          <a:bodyPr/>
          <a:lstStyle>
            <a:lvl1pPr marL="0" indent="0">
              <a:buNone/>
              <a:defRPr sz="2000" b="1">
                <a:solidFill>
                  <a:schemeClr val="accent2"/>
                </a:solidFill>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5651" y="1676215"/>
            <a:ext cx="4039249" cy="2784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98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Left_Image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2E878D-D2CA-4395-B82A-C3E2E17742B3}"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3186038"/>
            <a:ext cx="3846515" cy="1274837"/>
          </a:xfrm>
        </p:spPr>
        <p:txBody>
          <a:bodyPr/>
          <a:lstStyle>
            <a:lvl1pPr marL="0" indent="0">
              <a:buNone/>
              <a:defRPr/>
            </a:lvl1pPr>
          </a:lstStyle>
          <a:p>
            <a:pPr lvl="0"/>
            <a:r>
              <a:rPr lang="en-US" dirty="0"/>
              <a:t>Click to edit Master text styles</a:t>
            </a:r>
          </a:p>
          <a:p>
            <a:pPr lvl="1"/>
            <a:r>
              <a:rPr lang="en-US" dirty="0"/>
              <a:t>Second level</a:t>
            </a:r>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684713"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2142471"/>
          </a:xfrm>
        </p:spPr>
        <p:txBody>
          <a:bodyPr anchor="t" anchorCtr="0"/>
          <a:lstStyle>
            <a:lvl1pPr>
              <a:lnSpc>
                <a:spcPct val="100000"/>
              </a:lnSpc>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3938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Left_Wide Image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D7B63F-89E0-4C3D-BC1A-4B7414C5F345}"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2105248"/>
            <a:ext cx="2543840" cy="2355628"/>
          </a:xfrm>
        </p:spPr>
        <p:txBody>
          <a:bodyPr/>
          <a:lstStyle>
            <a:lvl1pPr marL="0" indent="0">
              <a:lnSpc>
                <a:spcPct val="105000"/>
              </a:lnSpc>
              <a:buNone/>
              <a:defRPr/>
            </a:lvl1pPr>
            <a:lvl2pPr marL="0" indent="0">
              <a:buNone/>
              <a:defRPr sz="1600" u="sng">
                <a:solidFill>
                  <a:schemeClr val="tx1"/>
                </a:solidFill>
              </a:defRPr>
            </a:lvl2pPr>
          </a:lstStyle>
          <a:p>
            <a:pPr lvl="0"/>
            <a:r>
              <a:rPr lang="en-US" dirty="0"/>
              <a:t>Click to edit Master text styles</a:t>
            </a:r>
          </a:p>
          <a:p>
            <a:pPr lvl="1"/>
            <a:r>
              <a:rPr lang="en-US" dirty="0"/>
              <a:t>Second level</a:t>
            </a:r>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3260651" y="390524"/>
            <a:ext cx="5464249"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80170041-B313-4490-3EEE-D2CBF164833B}"/>
              </a:ext>
            </a:extLst>
          </p:cNvPr>
          <p:cNvSpPr>
            <a:spLocks noGrp="1"/>
          </p:cNvSpPr>
          <p:nvPr>
            <p:ph type="title"/>
          </p:nvPr>
        </p:nvSpPr>
        <p:spPr>
          <a:xfrm>
            <a:off x="419099" y="733235"/>
            <a:ext cx="2743200" cy="1201369"/>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25418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Dark Blue">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13F008-656C-46E2-9723-38EA8164FE97}"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bg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E6A8D3EB-862E-E22E-AC93-F40870BF9D4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59759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Coral">
    <p:bg>
      <p:bgPr>
        <a:solidFill>
          <a:schemeClr val="accent5"/>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D2604D-5BC6-4842-91A9-FC8B3DF10081}"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accent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bg1"/>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EE10EC70-83EA-3983-DD32-80D886B22B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87881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Soft Blue">
    <p:bg>
      <p:bgPr>
        <a:solidFill>
          <a:schemeClr val="accent4"/>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8B28F5-7ADB-4334-A277-C3C503C1A5A8}"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tx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EE74F8B2-35DE-AE29-2AE1-213F9E30666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415715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full width">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Content Placeholder 2"/>
          <p:cNvSpPr>
            <a:spLocks noGrp="1"/>
          </p:cNvSpPr>
          <p:nvPr>
            <p:ph idx="1"/>
          </p:nvPr>
        </p:nvSpPr>
        <p:spPr>
          <a:xfrm>
            <a:off x="420651" y="1676879"/>
            <a:ext cx="831536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5ADA73-6A14-4978-9AD3-679ED20A6D5E}" type="datetime1">
              <a:rPr lang="en-US" smtClean="0"/>
              <a:t>12/2/25</a:t>
            </a:fld>
            <a:endParaRPr lang="en-US"/>
          </a:p>
        </p:txBody>
      </p:sp>
      <p:sp>
        <p:nvSpPr>
          <p:cNvPr id="5" name="Footer Placeholder 4"/>
          <p:cNvSpPr>
            <a:spLocks noGrp="1"/>
          </p:cNvSpPr>
          <p:nvPr>
            <p:ph type="ftr" sz="quarter" idx="11"/>
          </p:nvPr>
        </p:nvSpPr>
        <p:spPr/>
        <p:txBody>
          <a:bodyPr/>
          <a:lstStyle/>
          <a:p>
            <a:r>
              <a:rPr lang="en-US"/>
              <a:t>Confidential and property of Intermountain Health</a:t>
            </a:r>
          </a:p>
        </p:txBody>
      </p:sp>
      <p:sp>
        <p:nvSpPr>
          <p:cNvPr id="6" name="Slide Number Placeholder 5"/>
          <p:cNvSpPr>
            <a:spLocks noGrp="1"/>
          </p:cNvSpPr>
          <p:nvPr>
            <p:ph type="sldNum" sz="quarter" idx="12"/>
          </p:nvPr>
        </p:nvSpPr>
        <p:spPr/>
        <p:txBody>
          <a:bodyPr/>
          <a:lstStyle/>
          <a:p>
            <a:fld id="{57EAB85A-CEDA-4147-BFEE-FE6E6956DCC7}" type="slidenum">
              <a:rPr lang="en-US" smtClean="0"/>
              <a:t>‹#›</a:t>
            </a:fld>
            <a:endParaRPr lang="en-US"/>
          </a:p>
        </p:txBody>
      </p:sp>
      <p:sp>
        <p:nvSpPr>
          <p:cNvPr id="8" name="Text Placeholder 7">
            <a:extLst>
              <a:ext uri="{FF2B5EF4-FFF2-40B4-BE49-F238E27FC236}">
                <a16:creationId xmlns:a16="http://schemas.microsoft.com/office/drawing/2014/main" id="{CD58A102-113C-AD29-0E56-CB6BA465845D}"/>
              </a:ext>
            </a:extLst>
          </p:cNvPr>
          <p:cNvSpPr>
            <a:spLocks noGrp="1"/>
          </p:cNvSpPr>
          <p:nvPr>
            <p:ph type="body" sz="quarter" idx="13"/>
          </p:nvPr>
        </p:nvSpPr>
        <p:spPr>
          <a:xfrm>
            <a:off x="430213" y="1266937"/>
            <a:ext cx="8305800" cy="409942"/>
          </a:xfrm>
        </p:spPr>
        <p:txBody>
          <a:bodyPr/>
          <a:lstStyle>
            <a:lvl1pPr marL="0" indent="0">
              <a:buNone/>
              <a:defRPr sz="20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820476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B2D7-A7C5-E04B-559B-CD89EFC1C2F6}"/>
              </a:ext>
            </a:extLst>
          </p:cNvPr>
          <p:cNvSpPr>
            <a:spLocks noGrp="1"/>
          </p:cNvSpPr>
          <p:nvPr>
            <p:ph type="title"/>
          </p:nvPr>
        </p:nvSpPr>
        <p:spPr>
          <a:xfrm>
            <a:off x="419098" y="393106"/>
            <a:ext cx="8305801" cy="730353"/>
          </a:xfrm>
        </p:spPr>
        <p:txBody>
          <a:bodyPr anchor="t" anchorCtr="0"/>
          <a:lstStyle/>
          <a:p>
            <a:r>
              <a:rPr lang="en-US" dirty="0"/>
              <a:t>Click to edit Master title style</a:t>
            </a:r>
          </a:p>
        </p:txBody>
      </p:sp>
      <p:sp>
        <p:nvSpPr>
          <p:cNvPr id="5" name="Date Placeholder 4">
            <a:extLst>
              <a:ext uri="{FF2B5EF4-FFF2-40B4-BE49-F238E27FC236}">
                <a16:creationId xmlns:a16="http://schemas.microsoft.com/office/drawing/2014/main" id="{139C2D18-6293-B1CC-9520-5D129ECF51B6}"/>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6" name="Footer Placeholder 5">
            <a:extLst>
              <a:ext uri="{FF2B5EF4-FFF2-40B4-BE49-F238E27FC236}">
                <a16:creationId xmlns:a16="http://schemas.microsoft.com/office/drawing/2014/main" id="{5F0085BA-A8E8-AD04-F15B-4C73A723208B}"/>
              </a:ext>
            </a:extLst>
          </p:cNvPr>
          <p:cNvSpPr>
            <a:spLocks noGrp="1"/>
          </p:cNvSpPr>
          <p:nvPr>
            <p:ph type="ftr" sz="quarter" idx="11"/>
          </p:nvPr>
        </p:nvSpPr>
        <p:spPr/>
        <p:txBody>
          <a:bodyPr/>
          <a:lstStyle/>
          <a:p>
            <a:r>
              <a:rPr lang="en-US"/>
              <a:t>Confidential and property of Intermountain Health</a:t>
            </a:r>
          </a:p>
        </p:txBody>
      </p:sp>
      <p:sp>
        <p:nvSpPr>
          <p:cNvPr id="7" name="Slide Number Placeholder 6">
            <a:extLst>
              <a:ext uri="{FF2B5EF4-FFF2-40B4-BE49-F238E27FC236}">
                <a16:creationId xmlns:a16="http://schemas.microsoft.com/office/drawing/2014/main" id="{071B2DAA-362B-4AE3-646B-5445FB140388}"/>
              </a:ext>
            </a:extLst>
          </p:cNvPr>
          <p:cNvSpPr>
            <a:spLocks noGrp="1"/>
          </p:cNvSpPr>
          <p:nvPr>
            <p:ph type="sldNum" sz="quarter" idx="12"/>
          </p:nvPr>
        </p:nvSpPr>
        <p:spPr/>
        <p:txBody>
          <a:bodyPr/>
          <a:lstStyle/>
          <a:p>
            <a:fld id="{47221EB0-3884-1740-932B-2A996EE588FA}" type="slidenum">
              <a:rPr lang="en-US" smtClean="0"/>
              <a:t>‹#›</a:t>
            </a:fld>
            <a:endParaRPr lang="en-US"/>
          </a:p>
        </p:txBody>
      </p:sp>
      <p:sp>
        <p:nvSpPr>
          <p:cNvPr id="8" name="Text Placeholder 7">
            <a:extLst>
              <a:ext uri="{FF2B5EF4-FFF2-40B4-BE49-F238E27FC236}">
                <a16:creationId xmlns:a16="http://schemas.microsoft.com/office/drawing/2014/main" id="{09101A72-F511-75EC-76D5-2E936D99EC0F}"/>
              </a:ext>
            </a:extLst>
          </p:cNvPr>
          <p:cNvSpPr>
            <a:spLocks noGrp="1"/>
          </p:cNvSpPr>
          <p:nvPr>
            <p:ph type="body" sz="quarter" idx="14"/>
          </p:nvPr>
        </p:nvSpPr>
        <p:spPr>
          <a:xfrm>
            <a:off x="430213" y="1266937"/>
            <a:ext cx="5486400" cy="409942"/>
          </a:xfrm>
        </p:spPr>
        <p:txBody>
          <a:bodyPr/>
          <a:lstStyle>
            <a:lvl1pPr marL="0" indent="0">
              <a:buNone/>
              <a:defRPr sz="2000" b="1">
                <a:solidFill>
                  <a:schemeClr val="accent2"/>
                </a:solidFill>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0360B904-C450-B2E9-A6CE-57A860B5359F}"/>
              </a:ext>
            </a:extLst>
          </p:cNvPr>
          <p:cNvSpPr>
            <a:spLocks noGrp="1"/>
          </p:cNvSpPr>
          <p:nvPr>
            <p:ph idx="1"/>
          </p:nvPr>
        </p:nvSpPr>
        <p:spPr>
          <a:xfrm>
            <a:off x="420650" y="1676879"/>
            <a:ext cx="4051501"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5F8D2A5-E174-5E97-4E01-7E5DC474CC5C}"/>
              </a:ext>
            </a:extLst>
          </p:cNvPr>
          <p:cNvSpPr>
            <a:spLocks noGrp="1"/>
          </p:cNvSpPr>
          <p:nvPr>
            <p:ph idx="15"/>
          </p:nvPr>
        </p:nvSpPr>
        <p:spPr>
          <a:xfrm>
            <a:off x="4678652" y="1676879"/>
            <a:ext cx="4051501"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27129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212" y="1491239"/>
            <a:ext cx="4080828" cy="1241823"/>
          </a:xfrm>
        </p:spPr>
        <p:txBody>
          <a:bodyPr anchor="b"/>
          <a:lstStyle>
            <a:lvl1pPr algn="l">
              <a:lnSpc>
                <a:spcPct val="100000"/>
              </a:lnSpc>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30212" y="2978009"/>
            <a:ext cx="3423941" cy="1482866"/>
          </a:xfrm>
        </p:spPr>
        <p:txBody>
          <a:bodyPr/>
          <a:lstStyle>
            <a:lvl1pPr marL="0" indent="0" algn="l">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2FC84E17-EA97-49A7-89D4-C5FA402E7706}" type="datetime1">
              <a:rPr lang="en-US" smtClean="0"/>
              <a:t>12/2/25</a:t>
            </a:fld>
            <a:endParaRPr lang="en-US"/>
          </a:p>
        </p:txBody>
      </p:sp>
      <p:sp>
        <p:nvSpPr>
          <p:cNvPr id="5" name="Footer Placeholder 4"/>
          <p:cNvSpPr>
            <a:spLocks noGrp="1"/>
          </p:cNvSpPr>
          <p:nvPr>
            <p:ph type="ftr" sz="quarter" idx="11"/>
          </p:nvPr>
        </p:nvSpPr>
        <p:spPr>
          <a:xfrm>
            <a:off x="430212" y="4623512"/>
            <a:ext cx="3086100" cy="107722"/>
          </a:xfrm>
        </p:spPr>
        <p:txBody>
          <a:bodyPr/>
          <a:lstStyle>
            <a:lvl1pPr algn="l">
              <a:defRPr>
                <a:solidFill>
                  <a:schemeClr val="tx1"/>
                </a:solidFill>
              </a:defRPr>
            </a:lvl1pPr>
          </a:lstStyle>
          <a:p>
            <a:r>
              <a:rPr lang="en-US"/>
              <a:t>Confidential and property of Intermountain Health</a:t>
            </a:r>
          </a:p>
        </p:txBody>
      </p:sp>
      <p:pic>
        <p:nvPicPr>
          <p:cNvPr id="7" name="Graphic 6">
            <a:extLst>
              <a:ext uri="{FF2B5EF4-FFF2-40B4-BE49-F238E27FC236}">
                <a16:creationId xmlns:a16="http://schemas.microsoft.com/office/drawing/2014/main" id="{2F53AF4F-663D-3E6B-9C33-500A3D70C1B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05" y="412266"/>
            <a:ext cx="2039113" cy="625637"/>
          </a:xfrm>
          <a:prstGeom prst="rect">
            <a:avLst/>
          </a:prstGeom>
        </p:spPr>
      </p:pic>
      <p:pic>
        <p:nvPicPr>
          <p:cNvPr id="8" name="Graphic 7">
            <a:extLst>
              <a:ext uri="{FF2B5EF4-FFF2-40B4-BE49-F238E27FC236}">
                <a16:creationId xmlns:a16="http://schemas.microsoft.com/office/drawing/2014/main" id="{BAC73912-DC9A-CB1C-D67F-4EE2696EF770}"/>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2105" t="1827" r="16730" b="69430"/>
          <a:stretch/>
        </p:blipFill>
        <p:spPr>
          <a:xfrm>
            <a:off x="3370261" y="75495"/>
            <a:ext cx="6203951" cy="5287110"/>
          </a:xfrm>
          <a:prstGeom prst="rect">
            <a:avLst/>
          </a:prstGeom>
        </p:spPr>
      </p:pic>
    </p:spTree>
    <p:extLst>
      <p:ext uri="{BB962C8B-B14F-4D97-AF65-F5344CB8AC3E}">
        <p14:creationId xmlns:p14="http://schemas.microsoft.com/office/powerpoint/2010/main" val="21688899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B2D7-A7C5-E04B-559B-CD89EFC1C2F6}"/>
              </a:ext>
            </a:extLst>
          </p:cNvPr>
          <p:cNvSpPr>
            <a:spLocks noGrp="1"/>
          </p:cNvSpPr>
          <p:nvPr>
            <p:ph type="title"/>
          </p:nvPr>
        </p:nvSpPr>
        <p:spPr>
          <a:xfrm>
            <a:off x="419098" y="393106"/>
            <a:ext cx="8305801" cy="730353"/>
          </a:xfrm>
        </p:spPr>
        <p:txBody>
          <a:bodyPr anchor="t" anchorCtr="0"/>
          <a:lstStyle/>
          <a:p>
            <a:r>
              <a:rPr lang="en-US" dirty="0"/>
              <a:t>Click to edit Master title style</a:t>
            </a:r>
          </a:p>
        </p:txBody>
      </p:sp>
      <p:sp>
        <p:nvSpPr>
          <p:cNvPr id="5" name="Date Placeholder 4">
            <a:extLst>
              <a:ext uri="{FF2B5EF4-FFF2-40B4-BE49-F238E27FC236}">
                <a16:creationId xmlns:a16="http://schemas.microsoft.com/office/drawing/2014/main" id="{139C2D18-6293-B1CC-9520-5D129ECF51B6}"/>
              </a:ext>
            </a:extLst>
          </p:cNvPr>
          <p:cNvSpPr>
            <a:spLocks noGrp="1"/>
          </p:cNvSpPr>
          <p:nvPr>
            <p:ph type="dt" sz="half" idx="10"/>
          </p:nvPr>
        </p:nvSpPr>
        <p:spPr/>
        <p:txBody>
          <a:bodyPr/>
          <a:lstStyle/>
          <a:p>
            <a:fld id="{E743DF82-566C-4E49-8006-6F77D1C4E273}" type="datetime1">
              <a:rPr lang="en-US" smtClean="0"/>
              <a:t>12/2/25</a:t>
            </a:fld>
            <a:endParaRPr lang="en-US" dirty="0"/>
          </a:p>
        </p:txBody>
      </p:sp>
      <p:sp>
        <p:nvSpPr>
          <p:cNvPr id="6" name="Footer Placeholder 5">
            <a:extLst>
              <a:ext uri="{FF2B5EF4-FFF2-40B4-BE49-F238E27FC236}">
                <a16:creationId xmlns:a16="http://schemas.microsoft.com/office/drawing/2014/main" id="{5F0085BA-A8E8-AD04-F15B-4C73A723208B}"/>
              </a:ext>
            </a:extLst>
          </p:cNvPr>
          <p:cNvSpPr>
            <a:spLocks noGrp="1"/>
          </p:cNvSpPr>
          <p:nvPr>
            <p:ph type="ftr" sz="quarter" idx="11"/>
          </p:nvPr>
        </p:nvSpPr>
        <p:spPr/>
        <p:txBody>
          <a:bodyPr/>
          <a:lstStyle/>
          <a:p>
            <a:r>
              <a:rPr lang="en-US" dirty="0"/>
              <a:t>Confidential and property of Intermountain Health</a:t>
            </a:r>
          </a:p>
        </p:txBody>
      </p:sp>
      <p:sp>
        <p:nvSpPr>
          <p:cNvPr id="7" name="Slide Number Placeholder 6">
            <a:extLst>
              <a:ext uri="{FF2B5EF4-FFF2-40B4-BE49-F238E27FC236}">
                <a16:creationId xmlns:a16="http://schemas.microsoft.com/office/drawing/2014/main" id="{071B2DAA-362B-4AE3-646B-5445FB140388}"/>
              </a:ext>
            </a:extLst>
          </p:cNvPr>
          <p:cNvSpPr>
            <a:spLocks noGrp="1"/>
          </p:cNvSpPr>
          <p:nvPr>
            <p:ph type="sldNum" sz="quarter" idx="12"/>
          </p:nvPr>
        </p:nvSpPr>
        <p:spPr/>
        <p:txBody>
          <a:bodyPr/>
          <a:lstStyle/>
          <a:p>
            <a:fld id="{47221EB0-3884-1740-932B-2A996EE588FA}" type="slidenum">
              <a:rPr lang="en-US" smtClean="0"/>
              <a:t>‹#›</a:t>
            </a:fld>
            <a:endParaRPr lang="en-US"/>
          </a:p>
        </p:txBody>
      </p:sp>
      <p:sp>
        <p:nvSpPr>
          <p:cNvPr id="9" name="Text Placeholder 7">
            <a:extLst>
              <a:ext uri="{FF2B5EF4-FFF2-40B4-BE49-F238E27FC236}">
                <a16:creationId xmlns:a16="http://schemas.microsoft.com/office/drawing/2014/main" id="{EB0E76D0-9CFA-5F03-6303-5B7630D0CC1C}"/>
              </a:ext>
            </a:extLst>
          </p:cNvPr>
          <p:cNvSpPr>
            <a:spLocks noGrp="1"/>
          </p:cNvSpPr>
          <p:nvPr>
            <p:ph type="body" sz="quarter" idx="14"/>
          </p:nvPr>
        </p:nvSpPr>
        <p:spPr>
          <a:xfrm>
            <a:off x="430213" y="1266937"/>
            <a:ext cx="5486400" cy="177302"/>
          </a:xfrm>
        </p:spPr>
        <p:txBody>
          <a:bodyPr/>
          <a:lstStyle>
            <a:lvl1pPr marL="0" indent="0">
              <a:buNone/>
              <a:defRPr sz="2000" b="1">
                <a:solidFill>
                  <a:schemeClr val="accent2"/>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1A3CBBA3-76D1-2BEB-60B4-65D1B36293E9}"/>
              </a:ext>
            </a:extLst>
          </p:cNvPr>
          <p:cNvSpPr>
            <a:spLocks noGrp="1"/>
          </p:cNvSpPr>
          <p:nvPr>
            <p:ph idx="1"/>
          </p:nvPr>
        </p:nvSpPr>
        <p:spPr>
          <a:xfrm>
            <a:off x="420651"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A241FE7-6D13-BB09-56E4-1859A5BEB777}"/>
              </a:ext>
            </a:extLst>
          </p:cNvPr>
          <p:cNvSpPr>
            <a:spLocks noGrp="1"/>
          </p:cNvSpPr>
          <p:nvPr>
            <p:ph idx="15"/>
          </p:nvPr>
        </p:nvSpPr>
        <p:spPr>
          <a:xfrm>
            <a:off x="3258800"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64DE4835-4455-AB1E-0A52-EF37D82F3078}"/>
              </a:ext>
            </a:extLst>
          </p:cNvPr>
          <p:cNvSpPr>
            <a:spLocks noGrp="1"/>
          </p:cNvSpPr>
          <p:nvPr>
            <p:ph idx="16"/>
          </p:nvPr>
        </p:nvSpPr>
        <p:spPr>
          <a:xfrm>
            <a:off x="6096949"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21571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Date Placeholder 2"/>
          <p:cNvSpPr>
            <a:spLocks noGrp="1"/>
          </p:cNvSpPr>
          <p:nvPr>
            <p:ph type="dt" sz="half" idx="10"/>
          </p:nvPr>
        </p:nvSpPr>
        <p:spPr/>
        <p:txBody>
          <a:bodyPr/>
          <a:lstStyle/>
          <a:p>
            <a:fld id="{D71BBBDF-9549-4608-96A3-A5A2846574C9}" type="datetime1">
              <a:rPr lang="en-US" smtClean="0"/>
              <a:t>12/2/25</a:t>
            </a:fld>
            <a:endParaRPr lang="en-US"/>
          </a:p>
        </p:txBody>
      </p:sp>
      <p:sp>
        <p:nvSpPr>
          <p:cNvPr id="4" name="Footer Placeholder 3"/>
          <p:cNvSpPr>
            <a:spLocks noGrp="1"/>
          </p:cNvSpPr>
          <p:nvPr>
            <p:ph type="ftr" sz="quarter" idx="11"/>
          </p:nvPr>
        </p:nvSpPr>
        <p:spPr/>
        <p:txBody>
          <a:bodyPr/>
          <a:lstStyle/>
          <a:p>
            <a:r>
              <a:rPr lang="en-US"/>
              <a:t>Confidential and property of Intermountain Health</a:t>
            </a:r>
          </a:p>
        </p:txBody>
      </p:sp>
      <p:sp>
        <p:nvSpPr>
          <p:cNvPr id="5" name="Slide Number Placeholder 4"/>
          <p:cNvSpPr>
            <a:spLocks noGrp="1"/>
          </p:cNvSpPr>
          <p:nvPr>
            <p:ph type="sldNum" sz="quarter" idx="12"/>
          </p:nvPr>
        </p:nvSpPr>
        <p:spPr/>
        <p:txBody>
          <a:bodyPr/>
          <a:lstStyle/>
          <a:p>
            <a:fld id="{57EAB85A-CEDA-4147-BFEE-FE6E6956DCC7}" type="slidenum">
              <a:rPr lang="en-US" smtClean="0"/>
              <a:t>‹#›</a:t>
            </a:fld>
            <a:endParaRPr lang="en-US"/>
          </a:p>
        </p:txBody>
      </p:sp>
    </p:spTree>
    <p:extLst>
      <p:ext uri="{BB962C8B-B14F-4D97-AF65-F5344CB8AC3E}">
        <p14:creationId xmlns:p14="http://schemas.microsoft.com/office/powerpoint/2010/main" val="3018484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E977A-B263-48FF-9E90-CB77A79F0A20}" type="datetime1">
              <a:rPr lang="en-US" smtClean="0"/>
              <a:t>12/2/25</a:t>
            </a:fld>
            <a:endParaRPr lang="en-US"/>
          </a:p>
        </p:txBody>
      </p:sp>
      <p:sp>
        <p:nvSpPr>
          <p:cNvPr id="3" name="Footer Placeholder 2"/>
          <p:cNvSpPr>
            <a:spLocks noGrp="1"/>
          </p:cNvSpPr>
          <p:nvPr>
            <p:ph type="ftr" sz="quarter" idx="11"/>
          </p:nvPr>
        </p:nvSpPr>
        <p:spPr/>
        <p:txBody>
          <a:bodyPr/>
          <a:lstStyle/>
          <a:p>
            <a:r>
              <a:rPr lang="en-US"/>
              <a:t>Confidential and property of Intermountain Health</a:t>
            </a:r>
          </a:p>
        </p:txBody>
      </p:sp>
      <p:sp>
        <p:nvSpPr>
          <p:cNvPr id="4" name="Slide Number Placeholder 3"/>
          <p:cNvSpPr>
            <a:spLocks noGrp="1"/>
          </p:cNvSpPr>
          <p:nvPr>
            <p:ph type="sldNum" sz="quarter" idx="12"/>
          </p:nvPr>
        </p:nvSpPr>
        <p:spPr/>
        <p:txBody>
          <a:bodyPr/>
          <a:lstStyle/>
          <a:p>
            <a:fld id="{57EAB85A-CEDA-4147-BFEE-FE6E6956DCC7}" type="slidenum">
              <a:rPr lang="en-US" smtClean="0"/>
              <a:t>‹#›</a:t>
            </a:fld>
            <a:endParaRPr lang="en-US"/>
          </a:p>
        </p:txBody>
      </p:sp>
    </p:spTree>
    <p:extLst>
      <p:ext uri="{BB962C8B-B14F-4D97-AF65-F5344CB8AC3E}">
        <p14:creationId xmlns:p14="http://schemas.microsoft.com/office/powerpoint/2010/main" val="6466009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with imag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8" y="393106"/>
            <a:ext cx="8305803" cy="730353"/>
          </a:xfrm>
        </p:spPr>
        <p:txBody>
          <a:bodyPr anchor="t" anchorCtr="0"/>
          <a:lstStyle/>
          <a:p>
            <a:r>
              <a:rPr lang="en-US" dirty="0"/>
              <a:t>Click to edit Master title style</a:t>
            </a:r>
          </a:p>
        </p:txBody>
      </p:sp>
      <p:sp>
        <p:nvSpPr>
          <p:cNvPr id="5" name="Date Placeholder 4"/>
          <p:cNvSpPr>
            <a:spLocks noGrp="1"/>
          </p:cNvSpPr>
          <p:nvPr>
            <p:ph type="dt" sz="half" idx="10"/>
          </p:nvPr>
        </p:nvSpPr>
        <p:spPr/>
        <p:txBody>
          <a:bodyPr/>
          <a:lstStyle/>
          <a:p>
            <a:fld id="{CC2449E9-A79A-4B47-B3F3-A9D88990E3FF}"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9" name="Picture Placeholder 8">
            <a:extLst>
              <a:ext uri="{FF2B5EF4-FFF2-40B4-BE49-F238E27FC236}">
                <a16:creationId xmlns:a16="http://schemas.microsoft.com/office/drawing/2014/main" id="{5D3D91AF-105B-FCD6-C4F5-C67B716D571D}"/>
              </a:ext>
            </a:extLst>
          </p:cNvPr>
          <p:cNvSpPr>
            <a:spLocks noGrp="1"/>
          </p:cNvSpPr>
          <p:nvPr>
            <p:ph type="pic" sz="quarter" idx="18"/>
          </p:nvPr>
        </p:nvSpPr>
        <p:spPr>
          <a:xfrm>
            <a:off x="419098" y="2777384"/>
            <a:ext cx="2651760" cy="1683492"/>
          </a:xfrm>
          <a:solidFill>
            <a:schemeClr val="bg2">
              <a:lumMod val="85000"/>
            </a:schemeClr>
          </a:solidFill>
        </p:spPr>
        <p:txBody>
          <a:bodyPr tIns="914400"/>
          <a:lstStyle>
            <a:lvl1pPr marL="0" indent="0" algn="ctr">
              <a:buNone/>
              <a:defRPr/>
            </a:lvl1pPr>
          </a:lstStyle>
          <a:p>
            <a:r>
              <a:rPr lang="en-US"/>
              <a:t>Click icon to add picture</a:t>
            </a:r>
          </a:p>
        </p:txBody>
      </p:sp>
      <p:sp>
        <p:nvSpPr>
          <p:cNvPr id="10" name="Picture Placeholder 8">
            <a:extLst>
              <a:ext uri="{FF2B5EF4-FFF2-40B4-BE49-F238E27FC236}">
                <a16:creationId xmlns:a16="http://schemas.microsoft.com/office/drawing/2014/main" id="{306B345E-D8AD-5ABF-C286-5E6C94298122}"/>
              </a:ext>
            </a:extLst>
          </p:cNvPr>
          <p:cNvSpPr>
            <a:spLocks noGrp="1"/>
          </p:cNvSpPr>
          <p:nvPr>
            <p:ph type="pic" sz="quarter" idx="19"/>
          </p:nvPr>
        </p:nvSpPr>
        <p:spPr>
          <a:xfrm>
            <a:off x="3246119" y="2777384"/>
            <a:ext cx="2651760" cy="1683492"/>
          </a:xfrm>
          <a:solidFill>
            <a:schemeClr val="bg2">
              <a:lumMod val="85000"/>
            </a:schemeClr>
          </a:solidFill>
        </p:spPr>
        <p:txBody>
          <a:bodyPr tIns="914400"/>
          <a:lstStyle>
            <a:lvl1pPr marL="0" indent="0" algn="ctr">
              <a:buNone/>
              <a:defRPr/>
            </a:lvl1pPr>
          </a:lstStyle>
          <a:p>
            <a:r>
              <a:rPr lang="en-US"/>
              <a:t>Click icon to add picture</a:t>
            </a:r>
            <a:endParaRPr lang="en-US" dirty="0"/>
          </a:p>
        </p:txBody>
      </p:sp>
      <p:sp>
        <p:nvSpPr>
          <p:cNvPr id="11" name="Picture Placeholder 8">
            <a:extLst>
              <a:ext uri="{FF2B5EF4-FFF2-40B4-BE49-F238E27FC236}">
                <a16:creationId xmlns:a16="http://schemas.microsoft.com/office/drawing/2014/main" id="{774D32F3-07D7-A773-4B83-740E4AFDFF0B}"/>
              </a:ext>
            </a:extLst>
          </p:cNvPr>
          <p:cNvSpPr>
            <a:spLocks noGrp="1"/>
          </p:cNvSpPr>
          <p:nvPr>
            <p:ph type="pic" sz="quarter" idx="20"/>
          </p:nvPr>
        </p:nvSpPr>
        <p:spPr>
          <a:xfrm>
            <a:off x="6076058" y="2777384"/>
            <a:ext cx="2651760" cy="1683492"/>
          </a:xfrm>
          <a:solidFill>
            <a:schemeClr val="bg2">
              <a:lumMod val="85000"/>
            </a:schemeClr>
          </a:solidFill>
        </p:spPr>
        <p:txBody>
          <a:bodyPr tIns="914400"/>
          <a:lstStyle>
            <a:lvl1pPr marL="0" indent="0" algn="ctr">
              <a:buNone/>
              <a:defRPr/>
            </a:lvl1pPr>
          </a:lstStyle>
          <a:p>
            <a:r>
              <a:rPr lang="en-US"/>
              <a:t>Click icon to add picture</a:t>
            </a:r>
          </a:p>
        </p:txBody>
      </p:sp>
      <p:sp>
        <p:nvSpPr>
          <p:cNvPr id="17" name="Text Placeholder 13">
            <a:extLst>
              <a:ext uri="{FF2B5EF4-FFF2-40B4-BE49-F238E27FC236}">
                <a16:creationId xmlns:a16="http://schemas.microsoft.com/office/drawing/2014/main" id="{9F8DACD0-57C1-A420-18D0-79585384046E}"/>
              </a:ext>
            </a:extLst>
          </p:cNvPr>
          <p:cNvSpPr>
            <a:spLocks noGrp="1"/>
          </p:cNvSpPr>
          <p:nvPr>
            <p:ph type="body" sz="quarter" idx="21"/>
          </p:nvPr>
        </p:nvSpPr>
        <p:spPr>
          <a:xfrm>
            <a:off x="3246120" y="1676217"/>
            <a:ext cx="2651760" cy="1380492"/>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
        <p:nvSpPr>
          <p:cNvPr id="18" name="Text Placeholder 13">
            <a:extLst>
              <a:ext uri="{FF2B5EF4-FFF2-40B4-BE49-F238E27FC236}">
                <a16:creationId xmlns:a16="http://schemas.microsoft.com/office/drawing/2014/main" id="{84B27034-5514-D99C-E637-202A25B1FD6F}"/>
              </a:ext>
            </a:extLst>
          </p:cNvPr>
          <p:cNvSpPr>
            <a:spLocks noGrp="1"/>
          </p:cNvSpPr>
          <p:nvPr>
            <p:ph type="body" sz="quarter" idx="22"/>
          </p:nvPr>
        </p:nvSpPr>
        <p:spPr>
          <a:xfrm>
            <a:off x="6073141" y="1676216"/>
            <a:ext cx="2651760" cy="1380491"/>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1676217"/>
            <a:ext cx="2651760" cy="1101167"/>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7134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With Images">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3D91AF-105B-FCD6-C4F5-C67B716D571D}"/>
              </a:ext>
            </a:extLst>
          </p:cNvPr>
          <p:cNvSpPr>
            <a:spLocks noGrp="1"/>
          </p:cNvSpPr>
          <p:nvPr>
            <p:ph type="pic" sz="quarter" idx="18"/>
          </p:nvPr>
        </p:nvSpPr>
        <p:spPr>
          <a:xfrm>
            <a:off x="3239646" y="390525"/>
            <a:ext cx="2651760" cy="2147041"/>
          </a:xfrm>
          <a:solidFill>
            <a:schemeClr val="bg2">
              <a:lumMod val="85000"/>
            </a:schemeClr>
          </a:solidFill>
        </p:spPr>
        <p:txBody>
          <a:bodyPr tIns="914400"/>
          <a:lstStyle>
            <a:lvl1pPr marL="0" indent="0" algn="ctr">
              <a:buNone/>
              <a:defRPr/>
            </a:lvl1pPr>
          </a:lstStyle>
          <a:p>
            <a:r>
              <a:rPr lang="en-US"/>
              <a:t>Click icon to add picture</a:t>
            </a:r>
          </a:p>
        </p:txBody>
      </p:sp>
      <p:sp>
        <p:nvSpPr>
          <p:cNvPr id="8" name="Picture Placeholder 8">
            <a:extLst>
              <a:ext uri="{FF2B5EF4-FFF2-40B4-BE49-F238E27FC236}">
                <a16:creationId xmlns:a16="http://schemas.microsoft.com/office/drawing/2014/main" id="{A5316E6D-08B1-22AC-4C5B-625D1BB09A5A}"/>
              </a:ext>
            </a:extLst>
          </p:cNvPr>
          <p:cNvSpPr>
            <a:spLocks noGrp="1"/>
          </p:cNvSpPr>
          <p:nvPr>
            <p:ph type="pic" sz="quarter" idx="23"/>
          </p:nvPr>
        </p:nvSpPr>
        <p:spPr>
          <a:xfrm>
            <a:off x="6071116" y="390525"/>
            <a:ext cx="2651760" cy="214704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p:cNvSpPr>
            <a:spLocks noGrp="1"/>
          </p:cNvSpPr>
          <p:nvPr>
            <p:ph type="title"/>
          </p:nvPr>
        </p:nvSpPr>
        <p:spPr>
          <a:xfrm>
            <a:off x="419099" y="390525"/>
            <a:ext cx="2742846" cy="1751354"/>
          </a:xfrm>
        </p:spPr>
        <p:txBody>
          <a:bodyPr anchor="t" anchorCtr="0"/>
          <a:lstStyle>
            <a:lvl1pPr>
              <a:lnSpc>
                <a:spcPct val="100000"/>
              </a:lnSpc>
              <a:defRPr/>
            </a:lvl1pPr>
          </a:lstStyle>
          <a:p>
            <a:r>
              <a:rPr lang="en-US" dirty="0"/>
              <a:t>Click to edit Master title style</a:t>
            </a:r>
          </a:p>
        </p:txBody>
      </p:sp>
      <p:sp>
        <p:nvSpPr>
          <p:cNvPr id="5" name="Date Placeholder 4"/>
          <p:cNvSpPr>
            <a:spLocks noGrp="1"/>
          </p:cNvSpPr>
          <p:nvPr>
            <p:ph type="dt" sz="half" idx="10"/>
          </p:nvPr>
        </p:nvSpPr>
        <p:spPr/>
        <p:txBody>
          <a:bodyPr/>
          <a:lstStyle/>
          <a:p>
            <a:fld id="{8826C9EB-BFE1-482F-9F2C-22DF921577B3}"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3239646" y="2965695"/>
            <a:ext cx="2651760" cy="1495179"/>
          </a:xfrm>
        </p:spPr>
        <p:txBody>
          <a:bodyPr/>
          <a:lstStyle>
            <a:lvl1pPr marL="171450" indent="-171450">
              <a:buFont typeface="Arial" panose="020B0604020202020204" pitchFamily="34" charset="0"/>
              <a:buChar char="•"/>
              <a:defRPr b="0">
                <a:solidFill>
                  <a:schemeClr val="tx1"/>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p:txBody>
      </p:sp>
      <p:sp>
        <p:nvSpPr>
          <p:cNvPr id="12" name="Text Placeholder 13">
            <a:extLst>
              <a:ext uri="{FF2B5EF4-FFF2-40B4-BE49-F238E27FC236}">
                <a16:creationId xmlns:a16="http://schemas.microsoft.com/office/drawing/2014/main" id="{1969F474-E424-3477-434A-09FACCF5C4A5}"/>
              </a:ext>
            </a:extLst>
          </p:cNvPr>
          <p:cNvSpPr>
            <a:spLocks noGrp="1"/>
          </p:cNvSpPr>
          <p:nvPr>
            <p:ph type="body" sz="quarter" idx="24"/>
          </p:nvPr>
        </p:nvSpPr>
        <p:spPr>
          <a:xfrm>
            <a:off x="6093151" y="2965695"/>
            <a:ext cx="2651760" cy="1495179"/>
          </a:xfrm>
        </p:spPr>
        <p:txBody>
          <a:bodyPr/>
          <a:lstStyle>
            <a:lvl1pPr marL="171450" indent="-171450">
              <a:buFont typeface="Arial" panose="020B0604020202020204" pitchFamily="34" charset="0"/>
              <a:buChar char="•"/>
              <a:defRPr b="0">
                <a:solidFill>
                  <a:schemeClr val="tx1"/>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p:txBody>
      </p:sp>
    </p:spTree>
    <p:extLst>
      <p:ext uri="{BB962C8B-B14F-4D97-AF65-F5344CB8AC3E}">
        <p14:creationId xmlns:p14="http://schemas.microsoft.com/office/powerpoint/2010/main" val="951887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eft_Chart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23E637-417E-4ADE-9590-92440BB22EF8}"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1674813"/>
            <a:ext cx="2358285" cy="2786063"/>
          </a:xfrm>
        </p:spPr>
        <p:txBody>
          <a:bodyPr/>
          <a:lstStyle>
            <a:lvl1pPr marL="0" indent="0">
              <a:lnSpc>
                <a:spcPct val="105000"/>
              </a:lnSpc>
              <a:buNone/>
              <a:defRPr/>
            </a:lvl1pPr>
            <a:lvl2pPr marL="0" indent="0">
              <a:buNone/>
              <a:defRPr sz="1400">
                <a:solidFill>
                  <a:schemeClr val="accent3"/>
                </a:solidFill>
              </a:defRPr>
            </a:lvl2pPr>
          </a:lstStyle>
          <a:p>
            <a:pPr lvl="0"/>
            <a:r>
              <a:rPr lang="en-US" dirty="0"/>
              <a:t>Click to edit Master text styles</a:t>
            </a:r>
          </a:p>
        </p:txBody>
      </p:sp>
      <p:sp>
        <p:nvSpPr>
          <p:cNvPr id="2" name="Title 1">
            <a:extLst>
              <a:ext uri="{FF2B5EF4-FFF2-40B4-BE49-F238E27FC236}">
                <a16:creationId xmlns:a16="http://schemas.microsoft.com/office/drawing/2014/main" id="{82FA77CF-6FD1-45FE-4C52-667680635741}"/>
              </a:ext>
            </a:extLst>
          </p:cNvPr>
          <p:cNvSpPr>
            <a:spLocks noGrp="1"/>
          </p:cNvSpPr>
          <p:nvPr>
            <p:ph type="title"/>
          </p:nvPr>
        </p:nvSpPr>
        <p:spPr>
          <a:xfrm>
            <a:off x="419098" y="393106"/>
            <a:ext cx="3200400" cy="811530"/>
          </a:xfrm>
        </p:spPr>
        <p:txBody>
          <a:bodyPr anchor="t" anchorCtr="0"/>
          <a:lstStyle/>
          <a:p>
            <a:r>
              <a:rPr lang="en-US" dirty="0"/>
              <a:t>Click to edit Master title style</a:t>
            </a:r>
          </a:p>
        </p:txBody>
      </p:sp>
    </p:spTree>
    <p:extLst>
      <p:ext uri="{BB962C8B-B14F-4D97-AF65-F5344CB8AC3E}">
        <p14:creationId xmlns:p14="http://schemas.microsoft.com/office/powerpoint/2010/main" val="413324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roces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8" y="393106"/>
            <a:ext cx="8305803" cy="730353"/>
          </a:xfrm>
        </p:spPr>
        <p:txBody>
          <a:bodyPr anchor="t" anchorCtr="0"/>
          <a:lstStyle>
            <a:lvl1pPr>
              <a:defRPr>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C8959D92-5A93-42AA-9C26-B91FDF5289AD}" type="datetime1">
              <a:rPr lang="en-US" smtClean="0"/>
              <a:t>12/2/25</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3">
            <a:extLst>
              <a:ext uri="{FF2B5EF4-FFF2-40B4-BE49-F238E27FC236}">
                <a16:creationId xmlns:a16="http://schemas.microsoft.com/office/drawing/2014/main" id="{642A8771-4A82-CB8D-C424-41BF6D808A00}"/>
              </a:ext>
            </a:extLst>
          </p:cNvPr>
          <p:cNvSpPr>
            <a:spLocks noGrp="1"/>
          </p:cNvSpPr>
          <p:nvPr>
            <p:ph type="body" sz="quarter" idx="16"/>
          </p:nvPr>
        </p:nvSpPr>
        <p:spPr>
          <a:xfrm>
            <a:off x="3264847"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3">
            <a:extLst>
              <a:ext uri="{FF2B5EF4-FFF2-40B4-BE49-F238E27FC236}">
                <a16:creationId xmlns:a16="http://schemas.microsoft.com/office/drawing/2014/main" id="{DDE02F3C-8D05-3406-3842-5B3130A895E5}"/>
              </a:ext>
            </a:extLst>
          </p:cNvPr>
          <p:cNvSpPr>
            <a:spLocks noGrp="1"/>
          </p:cNvSpPr>
          <p:nvPr>
            <p:ph type="body" sz="quarter" idx="17"/>
          </p:nvPr>
        </p:nvSpPr>
        <p:spPr>
          <a:xfrm>
            <a:off x="6110596"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68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Process With Imag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0" y="0"/>
            <a:ext cx="9144000" cy="5143500"/>
          </a:xfrm>
          <a:solidFill>
            <a:schemeClr val="bg2">
              <a:lumMod val="85000"/>
            </a:schemeClr>
          </a:solidFill>
        </p:spPr>
        <p:txBody>
          <a:bodyPr tIns="1097280"/>
          <a:lstStyle>
            <a:lvl1pPr marL="0" indent="0" algn="ctr">
              <a:buNone/>
              <a:defRPr/>
            </a:lvl1pPr>
          </a:lstStyle>
          <a:p>
            <a:r>
              <a:rPr lang="en-US"/>
              <a:t>Click icon to add picture</a:t>
            </a:r>
          </a:p>
        </p:txBody>
      </p:sp>
      <p:sp>
        <p:nvSpPr>
          <p:cNvPr id="2" name="Title 1"/>
          <p:cNvSpPr>
            <a:spLocks noGrp="1"/>
          </p:cNvSpPr>
          <p:nvPr>
            <p:ph type="title"/>
          </p:nvPr>
        </p:nvSpPr>
        <p:spPr>
          <a:xfrm>
            <a:off x="419098" y="393106"/>
            <a:ext cx="8305803" cy="730353"/>
          </a:xfrm>
        </p:spPr>
        <p:txBody>
          <a:bodyPr anchor="t" anchorCtr="0"/>
          <a:lstStyle>
            <a:lvl1pPr>
              <a:defRPr>
                <a:solidFill>
                  <a:schemeClr val="bg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131E1D24-673A-4102-BC06-AE65C097310C}"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3">
            <a:extLst>
              <a:ext uri="{FF2B5EF4-FFF2-40B4-BE49-F238E27FC236}">
                <a16:creationId xmlns:a16="http://schemas.microsoft.com/office/drawing/2014/main" id="{642A8771-4A82-CB8D-C424-41BF6D808A00}"/>
              </a:ext>
            </a:extLst>
          </p:cNvPr>
          <p:cNvSpPr>
            <a:spLocks noGrp="1"/>
          </p:cNvSpPr>
          <p:nvPr>
            <p:ph type="body" sz="quarter" idx="16"/>
          </p:nvPr>
        </p:nvSpPr>
        <p:spPr>
          <a:xfrm>
            <a:off x="3264847"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3">
            <a:extLst>
              <a:ext uri="{FF2B5EF4-FFF2-40B4-BE49-F238E27FC236}">
                <a16:creationId xmlns:a16="http://schemas.microsoft.com/office/drawing/2014/main" id="{DDE02F3C-8D05-3406-3842-5B3130A895E5}"/>
              </a:ext>
            </a:extLst>
          </p:cNvPr>
          <p:cNvSpPr>
            <a:spLocks noGrp="1"/>
          </p:cNvSpPr>
          <p:nvPr>
            <p:ph type="body" sz="quarter" idx="17"/>
          </p:nvPr>
        </p:nvSpPr>
        <p:spPr>
          <a:xfrm>
            <a:off x="6110596"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3" name="Graphic 2">
            <a:extLst>
              <a:ext uri="{FF2B5EF4-FFF2-40B4-BE49-F238E27FC236}">
                <a16:creationId xmlns:a16="http://schemas.microsoft.com/office/drawing/2014/main" id="{6ADB41D2-64A9-DED7-81ED-D5308AAA00C8}"/>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33293" t="9258" r="20834" b="80331"/>
          <a:stretch/>
        </p:blipFill>
        <p:spPr bwMode="invGray">
          <a:xfrm>
            <a:off x="398747" y="4707732"/>
            <a:ext cx="753778" cy="259524"/>
          </a:xfrm>
          <a:prstGeom prst="rect">
            <a:avLst/>
          </a:prstGeom>
        </p:spPr>
      </p:pic>
    </p:spTree>
    <p:extLst>
      <p:ext uri="{BB962C8B-B14F-4D97-AF65-F5344CB8AC3E}">
        <p14:creationId xmlns:p14="http://schemas.microsoft.com/office/powerpoint/2010/main" val="2854051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lide Image With Frame">
    <p:bg>
      <p:bgPr>
        <a:solidFill>
          <a:schemeClr val="bg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700D490-4071-0358-CDB3-67D5C69631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invGray">
          <a:xfrm>
            <a:off x="418305" y="393971"/>
            <a:ext cx="8308975" cy="4066904"/>
          </a:xfrm>
          <a:prstGeom prst="rect">
            <a:avLst/>
          </a:prstGeom>
        </p:spPr>
      </p:pic>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481430" y="454400"/>
            <a:ext cx="8182724" cy="3946047"/>
          </a:xfrm>
          <a:solidFill>
            <a:schemeClr val="bg2">
              <a:lumMod val="85000"/>
            </a:schemeClr>
          </a:solidFill>
        </p:spPr>
        <p:txBody>
          <a:bodyPr tIns="1097280"/>
          <a:lstStyle>
            <a:lvl1pPr marL="0" indent="0" algn="ctr">
              <a:buNone/>
              <a:defRPr/>
            </a:lvl1pPr>
          </a:lstStyle>
          <a:p>
            <a:r>
              <a:rPr lang="en-US"/>
              <a:t>Click icon to add picture</a:t>
            </a:r>
          </a:p>
        </p:txBody>
      </p:sp>
      <p:sp>
        <p:nvSpPr>
          <p:cNvPr id="5" name="Date Placeholder 4"/>
          <p:cNvSpPr>
            <a:spLocks noGrp="1"/>
          </p:cNvSpPr>
          <p:nvPr>
            <p:ph type="dt" sz="half" idx="10"/>
          </p:nvPr>
        </p:nvSpPr>
        <p:spPr/>
        <p:txBody>
          <a:bodyPr/>
          <a:lstStyle/>
          <a:p>
            <a:fld id="{5123AB59-9CDC-4081-820C-BCB97BC8A11B}"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Tree>
    <p:extLst>
      <p:ext uri="{BB962C8B-B14F-4D97-AF65-F5344CB8AC3E}">
        <p14:creationId xmlns:p14="http://schemas.microsoft.com/office/powerpoint/2010/main" val="2245190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421898" y="392591"/>
            <a:ext cx="8303001" cy="4068284"/>
          </a:xfrm>
          <a:solidFill>
            <a:schemeClr val="bg2">
              <a:lumMod val="85000"/>
            </a:schemeClr>
          </a:solidFill>
        </p:spPr>
        <p:txBody>
          <a:bodyPr tIns="1097280"/>
          <a:lstStyle>
            <a:lvl1pPr marL="0" indent="0" algn="ctr">
              <a:buNone/>
              <a:defRPr/>
            </a:lvl1pPr>
          </a:lstStyle>
          <a:p>
            <a:r>
              <a:rPr lang="en-US"/>
              <a:t>Click icon to add picture</a:t>
            </a:r>
          </a:p>
        </p:txBody>
      </p:sp>
      <p:sp>
        <p:nvSpPr>
          <p:cNvPr id="5" name="Date Placeholder 4"/>
          <p:cNvSpPr>
            <a:spLocks noGrp="1"/>
          </p:cNvSpPr>
          <p:nvPr>
            <p:ph type="dt" sz="half" idx="10"/>
          </p:nvPr>
        </p:nvSpPr>
        <p:spPr/>
        <p:txBody>
          <a:bodyPr/>
          <a:lstStyle/>
          <a:p>
            <a:fld id="{EF9BE03D-FF48-40AB-BA21-6C3B8E8F9733}" type="datetime1">
              <a:rPr lang="en-US" smtClean="0"/>
              <a:t>12/2/25</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Tree>
    <p:extLst>
      <p:ext uri="{BB962C8B-B14F-4D97-AF65-F5344CB8AC3E}">
        <p14:creationId xmlns:p14="http://schemas.microsoft.com/office/powerpoint/2010/main" val="16569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734829"/>
            <a:ext cx="4323816" cy="21395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323816"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F9FB268-AB7A-4E25-B8C8-E0B5076E0226}"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4ED7110D-138E-3CDC-8106-B5F2519151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3404948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E09029-D971-5226-4FA9-F6AD000FDC32}"/>
              </a:ext>
            </a:extLst>
          </p:cNvPr>
          <p:cNvGrpSpPr/>
          <p:nvPr userDrawn="1"/>
        </p:nvGrpSpPr>
        <p:grpSpPr>
          <a:xfrm>
            <a:off x="0" y="1270"/>
            <a:ext cx="8694331" cy="5142230"/>
            <a:chOff x="-1" y="1270"/>
            <a:chExt cx="8694331" cy="5142230"/>
          </a:xfrm>
          <a:solidFill>
            <a:schemeClr val="accent2"/>
          </a:solidFill>
        </p:grpSpPr>
        <p:sp>
          <p:nvSpPr>
            <p:cNvPr id="9" name="Freeform 9">
              <a:extLst>
                <a:ext uri="{FF2B5EF4-FFF2-40B4-BE49-F238E27FC236}">
                  <a16:creationId xmlns:a16="http://schemas.microsoft.com/office/drawing/2014/main" id="{28A0E504-DF9F-0793-DCEF-51E39A880353}"/>
                </a:ext>
              </a:extLst>
            </p:cNvPr>
            <p:cNvSpPr/>
            <p:nvPr/>
          </p:nvSpPr>
          <p:spPr>
            <a:xfrm>
              <a:off x="0" y="931655"/>
              <a:ext cx="6292067" cy="4211844"/>
            </a:xfrm>
            <a:custGeom>
              <a:avLst/>
              <a:gdLst>
                <a:gd name="connsiteX0" fmla="*/ 6276417 w 6292067"/>
                <a:gd name="connsiteY0" fmla="*/ 4192266 h 4211844"/>
                <a:gd name="connsiteX1" fmla="*/ 6276315 w 6292067"/>
                <a:gd name="connsiteY1" fmla="*/ 4211845 h 4211844"/>
                <a:gd name="connsiteX2" fmla="*/ 6291966 w 6292067"/>
                <a:gd name="connsiteY2" fmla="*/ 4211845 h 4211844"/>
                <a:gd name="connsiteX3" fmla="*/ 6292068 w 6292067"/>
                <a:gd name="connsiteY3" fmla="*/ 4192952 h 4211844"/>
                <a:gd name="connsiteX4" fmla="*/ 2106305 w 6292067"/>
                <a:gd name="connsiteY4" fmla="*/ 0 h 4211844"/>
                <a:gd name="connsiteX5" fmla="*/ 0 w 6292067"/>
                <a:gd name="connsiteY5" fmla="*/ 572342 h 4211844"/>
                <a:gd name="connsiteX6" fmla="*/ 0 w 6292067"/>
                <a:gd name="connsiteY6" fmla="*/ 589980 h 4211844"/>
                <a:gd name="connsiteX7" fmla="*/ 2105792 w 6292067"/>
                <a:gd name="connsiteY7" fmla="*/ 15160 h 4211844"/>
                <a:gd name="connsiteX8" fmla="*/ 6276417 w 6292067"/>
                <a:gd name="connsiteY8" fmla="*/ 4192266 h 421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067" h="4211844">
                  <a:moveTo>
                    <a:pt x="6276417" y="4192266"/>
                  </a:moveTo>
                  <a:cubicBezTo>
                    <a:pt x="6276417" y="4198792"/>
                    <a:pt x="6276366" y="4205319"/>
                    <a:pt x="6276315" y="4211845"/>
                  </a:cubicBezTo>
                  <a:lnTo>
                    <a:pt x="6291966" y="4211845"/>
                  </a:lnTo>
                  <a:cubicBezTo>
                    <a:pt x="6291991" y="4205547"/>
                    <a:pt x="6292068" y="4199249"/>
                    <a:pt x="6292068" y="4192952"/>
                  </a:cubicBezTo>
                  <a:cubicBezTo>
                    <a:pt x="6292068" y="1984713"/>
                    <a:pt x="4534131" y="0"/>
                    <a:pt x="2106305" y="0"/>
                  </a:cubicBezTo>
                  <a:cubicBezTo>
                    <a:pt x="1349899" y="0"/>
                    <a:pt x="626232" y="206007"/>
                    <a:pt x="0" y="572342"/>
                  </a:cubicBezTo>
                  <a:lnTo>
                    <a:pt x="0" y="589980"/>
                  </a:lnTo>
                  <a:cubicBezTo>
                    <a:pt x="625228" y="222309"/>
                    <a:pt x="1348723" y="15160"/>
                    <a:pt x="2105792" y="15160"/>
                  </a:cubicBezTo>
                  <a:cubicBezTo>
                    <a:pt x="4521199" y="15160"/>
                    <a:pt x="6276417" y="1985779"/>
                    <a:pt x="6276417" y="4192266"/>
                  </a:cubicBezTo>
                  <a:close/>
                </a:path>
              </a:pathLst>
            </a:custGeom>
            <a:grpFill/>
            <a:ln w="2540"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DBBC6466-723F-CC01-A0B8-8E529AF36AA2}"/>
                </a:ext>
              </a:extLst>
            </p:cNvPr>
            <p:cNvSpPr/>
            <p:nvPr/>
          </p:nvSpPr>
          <p:spPr>
            <a:xfrm>
              <a:off x="-1" y="1270"/>
              <a:ext cx="1952927" cy="970771"/>
            </a:xfrm>
            <a:custGeom>
              <a:avLst/>
              <a:gdLst>
                <a:gd name="connsiteX0" fmla="*/ 0 w 1952927"/>
                <a:gd name="connsiteY0" fmla="*/ 952971 h 970771"/>
                <a:gd name="connsiteX1" fmla="*/ 0 w 1952927"/>
                <a:gd name="connsiteY1" fmla="*/ 970772 h 970771"/>
                <a:gd name="connsiteX2" fmla="*/ 1952927 w 1952927"/>
                <a:gd name="connsiteY2" fmla="*/ 0 h 970771"/>
                <a:gd name="connsiteX3" fmla="*/ 1901126 w 1952927"/>
                <a:gd name="connsiteY3" fmla="*/ 0 h 970771"/>
                <a:gd name="connsiteX4" fmla="*/ 0 w 1952927"/>
                <a:gd name="connsiteY4" fmla="*/ 952971 h 97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927" h="970771">
                  <a:moveTo>
                    <a:pt x="0" y="952971"/>
                  </a:moveTo>
                  <a:lnTo>
                    <a:pt x="0" y="970772"/>
                  </a:lnTo>
                  <a:cubicBezTo>
                    <a:pt x="562340" y="528319"/>
                    <a:pt x="1221325" y="190675"/>
                    <a:pt x="1952927" y="0"/>
                  </a:cubicBezTo>
                  <a:lnTo>
                    <a:pt x="1901126" y="0"/>
                  </a:lnTo>
                  <a:cubicBezTo>
                    <a:pt x="1195851" y="190913"/>
                    <a:pt x="553181" y="520772"/>
                    <a:pt x="0" y="952971"/>
                  </a:cubicBezTo>
                  <a:close/>
                </a:path>
              </a:pathLst>
            </a:custGeom>
            <a:grpFill/>
            <a:ln w="25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645CD48-0971-9BC7-AEB8-D323323023EF}"/>
                </a:ext>
              </a:extLst>
            </p:cNvPr>
            <p:cNvSpPr/>
            <p:nvPr/>
          </p:nvSpPr>
          <p:spPr>
            <a:xfrm>
              <a:off x="4685957" y="1270"/>
              <a:ext cx="4008373" cy="5142230"/>
            </a:xfrm>
            <a:custGeom>
              <a:avLst/>
              <a:gdLst>
                <a:gd name="connsiteX0" fmla="*/ 4002352 w 4008373"/>
                <a:gd name="connsiteY0" fmla="*/ 5142230 h 5142230"/>
                <a:gd name="connsiteX1" fmla="*/ 4008374 w 4008373"/>
                <a:gd name="connsiteY1" fmla="*/ 5142230 h 5142230"/>
                <a:gd name="connsiteX2" fmla="*/ 34578 w 4008373"/>
                <a:gd name="connsiteY2" fmla="*/ 0 h 5142230"/>
                <a:gd name="connsiteX3" fmla="*/ 0 w 4008373"/>
                <a:gd name="connsiteY3" fmla="*/ 0 h 5142230"/>
                <a:gd name="connsiteX4" fmla="*/ 4002352 w 4008373"/>
                <a:gd name="connsiteY4" fmla="*/ 5142230 h 514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373" h="5142230">
                  <a:moveTo>
                    <a:pt x="4002352" y="5142230"/>
                  </a:moveTo>
                  <a:lnTo>
                    <a:pt x="4008374" y="5142230"/>
                  </a:lnTo>
                  <a:cubicBezTo>
                    <a:pt x="3984974" y="2680892"/>
                    <a:pt x="2308134" y="614734"/>
                    <a:pt x="34578" y="0"/>
                  </a:cubicBezTo>
                  <a:lnTo>
                    <a:pt x="0" y="0"/>
                  </a:lnTo>
                  <a:cubicBezTo>
                    <a:pt x="2308491" y="613127"/>
                    <a:pt x="3982535" y="2753417"/>
                    <a:pt x="4002352" y="5142230"/>
                  </a:cubicBezTo>
                  <a:close/>
                </a:path>
              </a:pathLst>
            </a:custGeom>
            <a:grpFill/>
            <a:ln w="25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9E7433F-F551-206F-1AF6-B4C3EE4487B8}"/>
                </a:ext>
              </a:extLst>
            </p:cNvPr>
            <p:cNvSpPr/>
            <p:nvPr/>
          </p:nvSpPr>
          <p:spPr>
            <a:xfrm>
              <a:off x="177276" y="3197883"/>
              <a:ext cx="4020651" cy="1945616"/>
            </a:xfrm>
            <a:custGeom>
              <a:avLst/>
              <a:gdLst>
                <a:gd name="connsiteX0" fmla="*/ 2009768 w 4020651"/>
                <a:gd name="connsiteY0" fmla="*/ 17623 h 1945616"/>
                <a:gd name="connsiteX1" fmla="*/ 3993569 w 4020651"/>
                <a:gd name="connsiteY1" fmla="*/ 1794092 h 1945616"/>
                <a:gd name="connsiteX2" fmla="*/ 3133973 w 4020651"/>
                <a:gd name="connsiteY2" fmla="*/ 1126034 h 1945616"/>
                <a:gd name="connsiteX3" fmla="*/ 2249797 w 4020651"/>
                <a:gd name="connsiteY3" fmla="*/ 1945617 h 1945616"/>
                <a:gd name="connsiteX4" fmla="*/ 2264954 w 4020651"/>
                <a:gd name="connsiteY4" fmla="*/ 1945617 h 1945616"/>
                <a:gd name="connsiteX5" fmla="*/ 3142662 w 4020651"/>
                <a:gd name="connsiteY5" fmla="*/ 1140813 h 1945616"/>
                <a:gd name="connsiteX6" fmla="*/ 3750177 w 4020651"/>
                <a:gd name="connsiteY6" fmla="*/ 1396376 h 1945616"/>
                <a:gd name="connsiteX7" fmla="*/ 4002893 w 4020651"/>
                <a:gd name="connsiteY7" fmla="*/ 1945617 h 1945616"/>
                <a:gd name="connsiteX8" fmla="*/ 4020652 w 4020651"/>
                <a:gd name="connsiteY8" fmla="*/ 1945617 h 1945616"/>
                <a:gd name="connsiteX9" fmla="*/ 4020652 w 4020651"/>
                <a:gd name="connsiteY9" fmla="*/ 1945084 h 1945616"/>
                <a:gd name="connsiteX10" fmla="*/ 2010330 w 4020651"/>
                <a:gd name="connsiteY10" fmla="*/ 0 h 1945616"/>
                <a:gd name="connsiteX11" fmla="*/ 0 w 4020651"/>
                <a:gd name="connsiteY11" fmla="*/ 1945617 h 1945616"/>
                <a:gd name="connsiteX12" fmla="*/ 15275 w 4020651"/>
                <a:gd name="connsiteY12" fmla="*/ 1945617 h 1945616"/>
                <a:gd name="connsiteX13" fmla="*/ 2009768 w 4020651"/>
                <a:gd name="connsiteY13" fmla="*/ 17623 h 19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0651" h="1945616">
                  <a:moveTo>
                    <a:pt x="2009768" y="17623"/>
                  </a:moveTo>
                  <a:cubicBezTo>
                    <a:pt x="3038268" y="17623"/>
                    <a:pt x="3884856" y="795027"/>
                    <a:pt x="3993569" y="1794092"/>
                  </a:cubicBezTo>
                  <a:cubicBezTo>
                    <a:pt x="3896314" y="1410114"/>
                    <a:pt x="3548375" y="1126034"/>
                    <a:pt x="3133973" y="1126034"/>
                  </a:cubicBezTo>
                  <a:cubicBezTo>
                    <a:pt x="2666676" y="1126034"/>
                    <a:pt x="2283887" y="1487260"/>
                    <a:pt x="2249797" y="1945617"/>
                  </a:cubicBezTo>
                  <a:lnTo>
                    <a:pt x="2264954" y="1945617"/>
                  </a:lnTo>
                  <a:cubicBezTo>
                    <a:pt x="2299839" y="1460292"/>
                    <a:pt x="2713271" y="1140813"/>
                    <a:pt x="3142662" y="1140813"/>
                  </a:cubicBezTo>
                  <a:cubicBezTo>
                    <a:pt x="3356075" y="1140813"/>
                    <a:pt x="3573400" y="1219712"/>
                    <a:pt x="3750177" y="1396376"/>
                  </a:cubicBezTo>
                  <a:cubicBezTo>
                    <a:pt x="3898931" y="1545082"/>
                    <a:pt x="3987268" y="1738074"/>
                    <a:pt x="4002893" y="1945617"/>
                  </a:cubicBezTo>
                  <a:lnTo>
                    <a:pt x="4020652" y="1945617"/>
                  </a:lnTo>
                  <a:cubicBezTo>
                    <a:pt x="4020652" y="1945439"/>
                    <a:pt x="4020652" y="1945261"/>
                    <a:pt x="4020652" y="1945084"/>
                  </a:cubicBezTo>
                  <a:cubicBezTo>
                    <a:pt x="4020652" y="996653"/>
                    <a:pt x="3180619" y="0"/>
                    <a:pt x="2010330" y="0"/>
                  </a:cubicBezTo>
                  <a:cubicBezTo>
                    <a:pt x="969971" y="0"/>
                    <a:pt x="35730" y="823951"/>
                    <a:pt x="0" y="1945617"/>
                  </a:cubicBezTo>
                  <a:lnTo>
                    <a:pt x="15275" y="1945617"/>
                  </a:lnTo>
                  <a:cubicBezTo>
                    <a:pt x="50447" y="874763"/>
                    <a:pt x="929829" y="17623"/>
                    <a:pt x="2009768" y="17623"/>
                  </a:cubicBezTo>
                  <a:close/>
                </a:path>
              </a:pathLst>
            </a:custGeom>
            <a:grpFill/>
            <a:ln w="2540" cap="flat">
              <a:noFill/>
              <a:prstDash val="solid"/>
              <a:miter/>
            </a:ln>
          </p:spPr>
          <p:txBody>
            <a:bodyPr rtlCol="0" anchor="ctr"/>
            <a:lstStyle/>
            <a:p>
              <a:endParaRPr lang="en-US"/>
            </a:p>
          </p:txBody>
        </p:sp>
      </p:grpSp>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5D0E04C5-A6E8-4651-A264-61D1189B5325}"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F5E22E9D-2770-2C8C-630B-0A37342D424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3022640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accent3"/>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37EB938-B2A3-5441-78EF-94CE5637A7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645DAD6-CD24-4890-9EA1-0FB61896EED0}"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3A0E5D0C-D34D-8742-6901-E2223AECC3C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3096113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2F7DDBD-92FD-4881-989E-FE1370673DB4}"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4EDC7096-3964-861F-96A8-D8A361390C1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426" y="4239884"/>
            <a:ext cx="2043464" cy="626971"/>
          </a:xfrm>
          <a:prstGeom prst="rect">
            <a:avLst/>
          </a:prstGeom>
        </p:spPr>
      </p:pic>
    </p:spTree>
    <p:extLst>
      <p:ext uri="{BB962C8B-B14F-4D97-AF65-F5344CB8AC3E}">
        <p14:creationId xmlns:p14="http://schemas.microsoft.com/office/powerpoint/2010/main" val="3561296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B6AF7C3-7736-4B02-97A4-2A370ED49EBC}"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3" name="Graphic 2">
            <a:extLst>
              <a:ext uri="{FF2B5EF4-FFF2-40B4-BE49-F238E27FC236}">
                <a16:creationId xmlns:a16="http://schemas.microsoft.com/office/drawing/2014/main" id="{E7CB7290-2FD1-2E4C-2D23-2BB9954905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100" y="4232188"/>
            <a:ext cx="2039113" cy="625637"/>
          </a:xfrm>
          <a:prstGeom prst="rect">
            <a:avLst/>
          </a:prstGeom>
        </p:spPr>
      </p:pic>
    </p:spTree>
    <p:extLst>
      <p:ext uri="{BB962C8B-B14F-4D97-AF65-F5344CB8AC3E}">
        <p14:creationId xmlns:p14="http://schemas.microsoft.com/office/powerpoint/2010/main" val="314423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1"/>
        </a:solidFill>
        <a:effectLst/>
      </p:bgPr>
    </p:bg>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2FF3B86D-973A-F618-874C-50EE7110F1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734829"/>
            <a:ext cx="4323816" cy="21395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323816"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9C9659-58BF-4C4B-85A0-CC3B59E608ED}"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B62189DC-0883-0CC2-A0C3-5344E0B34E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6148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FFA3D40-8460-D40A-1ED2-D62418FA8278}"/>
              </a:ext>
            </a:extLst>
          </p:cNvPr>
          <p:cNvSpPr>
            <a:spLocks noGrp="1"/>
          </p:cNvSpPr>
          <p:nvPr>
            <p:ph type="pic" sz="quarter" idx="13"/>
          </p:nvPr>
        </p:nvSpPr>
        <p:spPr>
          <a:xfrm>
            <a:off x="4572000" y="0"/>
            <a:ext cx="4572000" cy="5143500"/>
          </a:xfrm>
          <a:solidFill>
            <a:schemeClr val="bg2">
              <a:lumMod val="85000"/>
            </a:schemeClr>
          </a:solidFill>
        </p:spPr>
        <p:txBody>
          <a:bodyPr tIns="365760"/>
          <a:lstStyle>
            <a:lvl1pPr marL="0" indent="0" algn="ctr">
              <a:buNone/>
              <a:defRPr/>
            </a:lvl1pPr>
          </a:lstStyle>
          <a:p>
            <a:r>
              <a:rPr lang="en-US"/>
              <a:t>Click icon to add picture</a:t>
            </a:r>
          </a:p>
        </p:txBody>
      </p:sp>
      <p:sp>
        <p:nvSpPr>
          <p:cNvPr id="2" name="Title 1"/>
          <p:cNvSpPr>
            <a:spLocks noGrp="1"/>
          </p:cNvSpPr>
          <p:nvPr>
            <p:ph type="title"/>
          </p:nvPr>
        </p:nvSpPr>
        <p:spPr>
          <a:xfrm>
            <a:off x="419100" y="734829"/>
            <a:ext cx="4007621" cy="26394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007621" cy="770428"/>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86DBFF5-4E29-4031-A410-067322DD08E7}"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E018491D-3B7D-542A-AA4F-E6939EFAD4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220655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FFA3D40-8460-D40A-1ED2-D62418FA8278}"/>
              </a:ext>
            </a:extLst>
          </p:cNvPr>
          <p:cNvSpPr>
            <a:spLocks noGrp="1"/>
          </p:cNvSpPr>
          <p:nvPr>
            <p:ph type="pic" sz="quarter" idx="13"/>
          </p:nvPr>
        </p:nvSpPr>
        <p:spPr>
          <a:xfrm>
            <a:off x="4572000" y="0"/>
            <a:ext cx="4572000" cy="5143500"/>
          </a:xfrm>
          <a:solidFill>
            <a:schemeClr val="bg2">
              <a:lumMod val="85000"/>
            </a:schemeClr>
          </a:solidFill>
        </p:spPr>
        <p:txBody>
          <a:bodyPr tIns="365760"/>
          <a:lstStyle>
            <a:lvl1pPr marL="0" indent="0" algn="ctr">
              <a:buNone/>
              <a:defRPr/>
            </a:lvl1pPr>
          </a:lstStyle>
          <a:p>
            <a:r>
              <a:rPr lang="en-US"/>
              <a:t>Click icon to add picture</a:t>
            </a:r>
          </a:p>
        </p:txBody>
      </p:sp>
      <p:sp>
        <p:nvSpPr>
          <p:cNvPr id="2" name="Title 1"/>
          <p:cNvSpPr>
            <a:spLocks noGrp="1"/>
          </p:cNvSpPr>
          <p:nvPr>
            <p:ph type="title"/>
          </p:nvPr>
        </p:nvSpPr>
        <p:spPr>
          <a:xfrm>
            <a:off x="419100" y="734829"/>
            <a:ext cx="4007621" cy="26394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007621"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20505F0-DC66-4185-9E64-370D41A5B780}"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BA6F2383-17BC-A004-EFAE-C0D4D3B3DA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131416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8A0DC5A-776F-072B-C883-8B431B16321C}"/>
              </a:ext>
            </a:extLst>
          </p:cNvPr>
          <p:cNvGrpSpPr/>
          <p:nvPr userDrawn="1"/>
        </p:nvGrpSpPr>
        <p:grpSpPr>
          <a:xfrm>
            <a:off x="0" y="1270"/>
            <a:ext cx="8694331" cy="5142230"/>
            <a:chOff x="-1" y="1270"/>
            <a:chExt cx="8694331" cy="5142230"/>
          </a:xfrm>
          <a:solidFill>
            <a:schemeClr val="accent2"/>
          </a:solidFill>
        </p:grpSpPr>
        <p:sp>
          <p:nvSpPr>
            <p:cNvPr id="9" name="Freeform 9">
              <a:extLst>
                <a:ext uri="{FF2B5EF4-FFF2-40B4-BE49-F238E27FC236}">
                  <a16:creationId xmlns:a16="http://schemas.microsoft.com/office/drawing/2014/main" id="{E3A4AA53-6524-6AD9-1892-E4F656866112}"/>
                </a:ext>
              </a:extLst>
            </p:cNvPr>
            <p:cNvSpPr/>
            <p:nvPr/>
          </p:nvSpPr>
          <p:spPr>
            <a:xfrm>
              <a:off x="0" y="931655"/>
              <a:ext cx="6292067" cy="4211844"/>
            </a:xfrm>
            <a:custGeom>
              <a:avLst/>
              <a:gdLst>
                <a:gd name="connsiteX0" fmla="*/ 6276417 w 6292067"/>
                <a:gd name="connsiteY0" fmla="*/ 4192266 h 4211844"/>
                <a:gd name="connsiteX1" fmla="*/ 6276315 w 6292067"/>
                <a:gd name="connsiteY1" fmla="*/ 4211845 h 4211844"/>
                <a:gd name="connsiteX2" fmla="*/ 6291966 w 6292067"/>
                <a:gd name="connsiteY2" fmla="*/ 4211845 h 4211844"/>
                <a:gd name="connsiteX3" fmla="*/ 6292068 w 6292067"/>
                <a:gd name="connsiteY3" fmla="*/ 4192952 h 4211844"/>
                <a:gd name="connsiteX4" fmla="*/ 2106305 w 6292067"/>
                <a:gd name="connsiteY4" fmla="*/ 0 h 4211844"/>
                <a:gd name="connsiteX5" fmla="*/ 0 w 6292067"/>
                <a:gd name="connsiteY5" fmla="*/ 572342 h 4211844"/>
                <a:gd name="connsiteX6" fmla="*/ 0 w 6292067"/>
                <a:gd name="connsiteY6" fmla="*/ 589980 h 4211844"/>
                <a:gd name="connsiteX7" fmla="*/ 2105792 w 6292067"/>
                <a:gd name="connsiteY7" fmla="*/ 15160 h 4211844"/>
                <a:gd name="connsiteX8" fmla="*/ 6276417 w 6292067"/>
                <a:gd name="connsiteY8" fmla="*/ 4192266 h 421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067" h="4211844">
                  <a:moveTo>
                    <a:pt x="6276417" y="4192266"/>
                  </a:moveTo>
                  <a:cubicBezTo>
                    <a:pt x="6276417" y="4198792"/>
                    <a:pt x="6276366" y="4205319"/>
                    <a:pt x="6276315" y="4211845"/>
                  </a:cubicBezTo>
                  <a:lnTo>
                    <a:pt x="6291966" y="4211845"/>
                  </a:lnTo>
                  <a:cubicBezTo>
                    <a:pt x="6291991" y="4205547"/>
                    <a:pt x="6292068" y="4199249"/>
                    <a:pt x="6292068" y="4192952"/>
                  </a:cubicBezTo>
                  <a:cubicBezTo>
                    <a:pt x="6292068" y="1984713"/>
                    <a:pt x="4534131" y="0"/>
                    <a:pt x="2106305" y="0"/>
                  </a:cubicBezTo>
                  <a:cubicBezTo>
                    <a:pt x="1349899" y="0"/>
                    <a:pt x="626232" y="206007"/>
                    <a:pt x="0" y="572342"/>
                  </a:cubicBezTo>
                  <a:lnTo>
                    <a:pt x="0" y="589980"/>
                  </a:lnTo>
                  <a:cubicBezTo>
                    <a:pt x="625228" y="222309"/>
                    <a:pt x="1348723" y="15160"/>
                    <a:pt x="2105792" y="15160"/>
                  </a:cubicBezTo>
                  <a:cubicBezTo>
                    <a:pt x="4521199" y="15160"/>
                    <a:pt x="6276417" y="1985779"/>
                    <a:pt x="6276417" y="4192266"/>
                  </a:cubicBezTo>
                  <a:close/>
                </a:path>
              </a:pathLst>
            </a:custGeom>
            <a:grpFill/>
            <a:ln w="2540"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7D19C41-8920-D6E2-1E5A-C63A93F1FCDE}"/>
                </a:ext>
              </a:extLst>
            </p:cNvPr>
            <p:cNvSpPr/>
            <p:nvPr/>
          </p:nvSpPr>
          <p:spPr>
            <a:xfrm>
              <a:off x="-1" y="1270"/>
              <a:ext cx="1952927" cy="970771"/>
            </a:xfrm>
            <a:custGeom>
              <a:avLst/>
              <a:gdLst>
                <a:gd name="connsiteX0" fmla="*/ 0 w 1952927"/>
                <a:gd name="connsiteY0" fmla="*/ 952971 h 970771"/>
                <a:gd name="connsiteX1" fmla="*/ 0 w 1952927"/>
                <a:gd name="connsiteY1" fmla="*/ 970772 h 970771"/>
                <a:gd name="connsiteX2" fmla="*/ 1952927 w 1952927"/>
                <a:gd name="connsiteY2" fmla="*/ 0 h 970771"/>
                <a:gd name="connsiteX3" fmla="*/ 1901126 w 1952927"/>
                <a:gd name="connsiteY3" fmla="*/ 0 h 970771"/>
                <a:gd name="connsiteX4" fmla="*/ 0 w 1952927"/>
                <a:gd name="connsiteY4" fmla="*/ 952971 h 97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927" h="970771">
                  <a:moveTo>
                    <a:pt x="0" y="952971"/>
                  </a:moveTo>
                  <a:lnTo>
                    <a:pt x="0" y="970772"/>
                  </a:lnTo>
                  <a:cubicBezTo>
                    <a:pt x="562340" y="528319"/>
                    <a:pt x="1221325" y="190675"/>
                    <a:pt x="1952927" y="0"/>
                  </a:cubicBezTo>
                  <a:lnTo>
                    <a:pt x="1901126" y="0"/>
                  </a:lnTo>
                  <a:cubicBezTo>
                    <a:pt x="1195851" y="190913"/>
                    <a:pt x="553181" y="520772"/>
                    <a:pt x="0" y="952971"/>
                  </a:cubicBezTo>
                  <a:close/>
                </a:path>
              </a:pathLst>
            </a:custGeom>
            <a:grpFill/>
            <a:ln w="25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204EEEB-CEF2-F532-4466-A68F64DFE8DF}"/>
                </a:ext>
              </a:extLst>
            </p:cNvPr>
            <p:cNvSpPr/>
            <p:nvPr/>
          </p:nvSpPr>
          <p:spPr>
            <a:xfrm>
              <a:off x="4685957" y="1270"/>
              <a:ext cx="4008373" cy="5142230"/>
            </a:xfrm>
            <a:custGeom>
              <a:avLst/>
              <a:gdLst>
                <a:gd name="connsiteX0" fmla="*/ 4002352 w 4008373"/>
                <a:gd name="connsiteY0" fmla="*/ 5142230 h 5142230"/>
                <a:gd name="connsiteX1" fmla="*/ 4008374 w 4008373"/>
                <a:gd name="connsiteY1" fmla="*/ 5142230 h 5142230"/>
                <a:gd name="connsiteX2" fmla="*/ 34578 w 4008373"/>
                <a:gd name="connsiteY2" fmla="*/ 0 h 5142230"/>
                <a:gd name="connsiteX3" fmla="*/ 0 w 4008373"/>
                <a:gd name="connsiteY3" fmla="*/ 0 h 5142230"/>
                <a:gd name="connsiteX4" fmla="*/ 4002352 w 4008373"/>
                <a:gd name="connsiteY4" fmla="*/ 5142230 h 514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373" h="5142230">
                  <a:moveTo>
                    <a:pt x="4002352" y="5142230"/>
                  </a:moveTo>
                  <a:lnTo>
                    <a:pt x="4008374" y="5142230"/>
                  </a:lnTo>
                  <a:cubicBezTo>
                    <a:pt x="3984974" y="2680892"/>
                    <a:pt x="2308134" y="614734"/>
                    <a:pt x="34578" y="0"/>
                  </a:cubicBezTo>
                  <a:lnTo>
                    <a:pt x="0" y="0"/>
                  </a:lnTo>
                  <a:cubicBezTo>
                    <a:pt x="2308491" y="613127"/>
                    <a:pt x="3982535" y="2753417"/>
                    <a:pt x="4002352" y="5142230"/>
                  </a:cubicBezTo>
                  <a:close/>
                </a:path>
              </a:pathLst>
            </a:custGeom>
            <a:grpFill/>
            <a:ln w="25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B8147E-1700-2E30-D31C-5C4EA74DD6C5}"/>
                </a:ext>
              </a:extLst>
            </p:cNvPr>
            <p:cNvSpPr/>
            <p:nvPr/>
          </p:nvSpPr>
          <p:spPr>
            <a:xfrm>
              <a:off x="177276" y="3197883"/>
              <a:ext cx="4020651" cy="1945616"/>
            </a:xfrm>
            <a:custGeom>
              <a:avLst/>
              <a:gdLst>
                <a:gd name="connsiteX0" fmla="*/ 2009768 w 4020651"/>
                <a:gd name="connsiteY0" fmla="*/ 17623 h 1945616"/>
                <a:gd name="connsiteX1" fmla="*/ 3993569 w 4020651"/>
                <a:gd name="connsiteY1" fmla="*/ 1794092 h 1945616"/>
                <a:gd name="connsiteX2" fmla="*/ 3133973 w 4020651"/>
                <a:gd name="connsiteY2" fmla="*/ 1126034 h 1945616"/>
                <a:gd name="connsiteX3" fmla="*/ 2249797 w 4020651"/>
                <a:gd name="connsiteY3" fmla="*/ 1945617 h 1945616"/>
                <a:gd name="connsiteX4" fmla="*/ 2264954 w 4020651"/>
                <a:gd name="connsiteY4" fmla="*/ 1945617 h 1945616"/>
                <a:gd name="connsiteX5" fmla="*/ 3142662 w 4020651"/>
                <a:gd name="connsiteY5" fmla="*/ 1140813 h 1945616"/>
                <a:gd name="connsiteX6" fmla="*/ 3750177 w 4020651"/>
                <a:gd name="connsiteY6" fmla="*/ 1396376 h 1945616"/>
                <a:gd name="connsiteX7" fmla="*/ 4002893 w 4020651"/>
                <a:gd name="connsiteY7" fmla="*/ 1945617 h 1945616"/>
                <a:gd name="connsiteX8" fmla="*/ 4020652 w 4020651"/>
                <a:gd name="connsiteY8" fmla="*/ 1945617 h 1945616"/>
                <a:gd name="connsiteX9" fmla="*/ 4020652 w 4020651"/>
                <a:gd name="connsiteY9" fmla="*/ 1945084 h 1945616"/>
                <a:gd name="connsiteX10" fmla="*/ 2010330 w 4020651"/>
                <a:gd name="connsiteY10" fmla="*/ 0 h 1945616"/>
                <a:gd name="connsiteX11" fmla="*/ 0 w 4020651"/>
                <a:gd name="connsiteY11" fmla="*/ 1945617 h 1945616"/>
                <a:gd name="connsiteX12" fmla="*/ 15275 w 4020651"/>
                <a:gd name="connsiteY12" fmla="*/ 1945617 h 1945616"/>
                <a:gd name="connsiteX13" fmla="*/ 2009768 w 4020651"/>
                <a:gd name="connsiteY13" fmla="*/ 17623 h 19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0651" h="1945616">
                  <a:moveTo>
                    <a:pt x="2009768" y="17623"/>
                  </a:moveTo>
                  <a:cubicBezTo>
                    <a:pt x="3038268" y="17623"/>
                    <a:pt x="3884856" y="795027"/>
                    <a:pt x="3993569" y="1794092"/>
                  </a:cubicBezTo>
                  <a:cubicBezTo>
                    <a:pt x="3896314" y="1410114"/>
                    <a:pt x="3548375" y="1126034"/>
                    <a:pt x="3133973" y="1126034"/>
                  </a:cubicBezTo>
                  <a:cubicBezTo>
                    <a:pt x="2666676" y="1126034"/>
                    <a:pt x="2283887" y="1487260"/>
                    <a:pt x="2249797" y="1945617"/>
                  </a:cubicBezTo>
                  <a:lnTo>
                    <a:pt x="2264954" y="1945617"/>
                  </a:lnTo>
                  <a:cubicBezTo>
                    <a:pt x="2299839" y="1460292"/>
                    <a:pt x="2713271" y="1140813"/>
                    <a:pt x="3142662" y="1140813"/>
                  </a:cubicBezTo>
                  <a:cubicBezTo>
                    <a:pt x="3356075" y="1140813"/>
                    <a:pt x="3573400" y="1219712"/>
                    <a:pt x="3750177" y="1396376"/>
                  </a:cubicBezTo>
                  <a:cubicBezTo>
                    <a:pt x="3898931" y="1545082"/>
                    <a:pt x="3987268" y="1738074"/>
                    <a:pt x="4002893" y="1945617"/>
                  </a:cubicBezTo>
                  <a:lnTo>
                    <a:pt x="4020652" y="1945617"/>
                  </a:lnTo>
                  <a:cubicBezTo>
                    <a:pt x="4020652" y="1945439"/>
                    <a:pt x="4020652" y="1945261"/>
                    <a:pt x="4020652" y="1945084"/>
                  </a:cubicBezTo>
                  <a:cubicBezTo>
                    <a:pt x="4020652" y="996653"/>
                    <a:pt x="3180619" y="0"/>
                    <a:pt x="2010330" y="0"/>
                  </a:cubicBezTo>
                  <a:cubicBezTo>
                    <a:pt x="969971" y="0"/>
                    <a:pt x="35730" y="823951"/>
                    <a:pt x="0" y="1945617"/>
                  </a:cubicBezTo>
                  <a:lnTo>
                    <a:pt x="15275" y="1945617"/>
                  </a:lnTo>
                  <a:cubicBezTo>
                    <a:pt x="50447" y="874763"/>
                    <a:pt x="929829" y="17623"/>
                    <a:pt x="2009768" y="17623"/>
                  </a:cubicBezTo>
                  <a:close/>
                </a:path>
              </a:pathLst>
            </a:custGeom>
            <a:grpFill/>
            <a:ln w="2540" cap="flat">
              <a:noFill/>
              <a:prstDash val="solid"/>
              <a:miter/>
            </a:ln>
          </p:spPr>
          <p:txBody>
            <a:bodyPr rtlCol="0" anchor="ctr"/>
            <a:lstStyle/>
            <a:p>
              <a:endParaRPr lang="en-US"/>
            </a:p>
          </p:txBody>
        </p:sp>
      </p:grpSp>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1E0F2352-A7E6-450F-B994-3519A307DBA3}"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7DF3A004-3E25-8EC9-4296-DF3366CB186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14437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Slide 2">
    <p:bg>
      <p:bgPr>
        <a:solidFill>
          <a:schemeClr val="accent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B1172426-29A2-B1FA-1CB4-0984EE52A6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64D95E8-0CB1-49F5-BAE5-D9DBF604452A}"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B94AE2E0-2A2B-9BC6-FCF0-7272FC284F1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129921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Slid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BBD2D21-C171-1A2B-AC3E-F6A951934E44}"/>
              </a:ext>
            </a:extLst>
          </p:cNvPr>
          <p:cNvSpPr>
            <a:spLocks noGrp="1"/>
          </p:cNvSpPr>
          <p:nvPr>
            <p:ph type="pic" sz="quarter" idx="13"/>
          </p:nvPr>
        </p:nvSpPr>
        <p:spPr>
          <a:xfrm>
            <a:off x="0" y="0"/>
            <a:ext cx="9144000" cy="5143500"/>
          </a:xfrm>
          <a:solidFill>
            <a:schemeClr val="bg2">
              <a:lumMod val="85000"/>
            </a:schemeClr>
          </a:solidFill>
        </p:spPr>
        <p:txBody>
          <a:bodyPr tIns="1188720"/>
          <a:lstStyle>
            <a:lvl1pPr marL="0" indent="0" algn="ctr">
              <a:buNone/>
              <a:defRPr/>
            </a:lvl1pPr>
          </a:lstStyle>
          <a:p>
            <a:r>
              <a:rPr lang="en-US"/>
              <a:t>Click icon to add picture</a:t>
            </a:r>
          </a:p>
        </p:txBody>
      </p:sp>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31D2532-0398-4867-A8A1-0262BF4C50E6}" type="datetime1">
              <a:rPr lang="en-US" smtClean="0"/>
              <a:t>12/2/25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CC2D972D-DD97-49AD-6284-DE9DB332BAF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2724409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9098" y="393106"/>
            <a:ext cx="8305801" cy="73035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19099" y="1674813"/>
            <a:ext cx="5486400" cy="278484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0463" y="543097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3937E2-0CAC-4929-BD57-F4D4F08ED8F8}" type="datetime1">
              <a:rPr lang="en-US" smtClean="0"/>
              <a:t>12/2/25</a:t>
            </a:fld>
            <a:endParaRPr lang="en-US" dirty="0"/>
          </a:p>
        </p:txBody>
      </p:sp>
      <p:sp>
        <p:nvSpPr>
          <p:cNvPr id="5" name="Footer Placeholder 4"/>
          <p:cNvSpPr>
            <a:spLocks noGrp="1"/>
          </p:cNvSpPr>
          <p:nvPr>
            <p:ph type="ftr" sz="quarter" idx="3"/>
          </p:nvPr>
        </p:nvSpPr>
        <p:spPr>
          <a:xfrm>
            <a:off x="4923156" y="4767388"/>
            <a:ext cx="3086100" cy="107722"/>
          </a:xfrm>
          <a:prstGeom prst="rect">
            <a:avLst/>
          </a:prstGeom>
        </p:spPr>
        <p:txBody>
          <a:bodyPr vert="horz" lIns="0" tIns="0" rIns="0" bIns="0" rtlCol="0" anchor="ctr">
            <a:noAutofit/>
          </a:bodyPr>
          <a:lstStyle>
            <a:lvl1pPr algn="r">
              <a:defRPr sz="700">
                <a:solidFill>
                  <a:schemeClr val="accent1"/>
                </a:solidFill>
              </a:defRPr>
            </a:lvl1pPr>
          </a:lstStyle>
          <a:p>
            <a:r>
              <a:rPr lang="en-US"/>
              <a:t>Confidential and property of Intermountain Health</a:t>
            </a:r>
            <a:endParaRPr lang="en-US" dirty="0"/>
          </a:p>
        </p:txBody>
      </p:sp>
      <p:sp>
        <p:nvSpPr>
          <p:cNvPr id="6" name="Slide Number Placeholder 5"/>
          <p:cNvSpPr>
            <a:spLocks noGrp="1"/>
          </p:cNvSpPr>
          <p:nvPr>
            <p:ph type="sldNum" sz="quarter" idx="4"/>
          </p:nvPr>
        </p:nvSpPr>
        <p:spPr>
          <a:xfrm>
            <a:off x="8439468" y="4767388"/>
            <a:ext cx="274320" cy="107722"/>
          </a:xfrm>
          <a:prstGeom prst="rect">
            <a:avLst/>
          </a:prstGeom>
        </p:spPr>
        <p:txBody>
          <a:bodyPr vert="horz" lIns="0" tIns="0" rIns="0" bIns="0" rtlCol="0" anchor="ctr">
            <a:noAutofit/>
          </a:bodyPr>
          <a:lstStyle>
            <a:lvl1pPr algn="r">
              <a:defRPr sz="700">
                <a:solidFill>
                  <a:schemeClr val="accent1"/>
                </a:solidFill>
              </a:defRPr>
            </a:lvl1pPr>
          </a:lstStyle>
          <a:p>
            <a:fld id="{57EAB85A-CEDA-4147-BFEE-FE6E6956DCC7}" type="slidenum">
              <a:rPr lang="en-US" smtClean="0"/>
              <a:pPr/>
              <a:t>‹#›</a:t>
            </a:fld>
            <a:endParaRPr lang="en-US" dirty="0"/>
          </a:p>
        </p:txBody>
      </p:sp>
      <p:pic>
        <p:nvPicPr>
          <p:cNvPr id="8" name="Graphic 7">
            <a:extLst>
              <a:ext uri="{FF2B5EF4-FFF2-40B4-BE49-F238E27FC236}">
                <a16:creationId xmlns:a16="http://schemas.microsoft.com/office/drawing/2014/main" id="{06C2FA8F-66B7-BF49-B2E6-46BF2B15056A}"/>
              </a:ext>
            </a:extLst>
          </p:cNvPr>
          <p:cNvPicPr>
            <a:picLocks noChangeAspect="1"/>
          </p:cNvPicPr>
          <p:nvPr userDrawn="1"/>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31005" y="4718068"/>
            <a:ext cx="704088" cy="216027"/>
          </a:xfrm>
          <a:prstGeom prst="rect">
            <a:avLst/>
          </a:prstGeom>
        </p:spPr>
      </p:pic>
    </p:spTree>
    <p:extLst>
      <p:ext uri="{BB962C8B-B14F-4D97-AF65-F5344CB8AC3E}">
        <p14:creationId xmlns:p14="http://schemas.microsoft.com/office/powerpoint/2010/main" val="260946728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4" r:id="rId4"/>
    <p:sldLayoutId id="2147483673" r:id="rId5"/>
    <p:sldLayoutId id="2147483675" r:id="rId6"/>
    <p:sldLayoutId id="2147483676" r:id="rId7"/>
    <p:sldLayoutId id="2147483677" r:id="rId8"/>
    <p:sldLayoutId id="2147483678" r:id="rId9"/>
    <p:sldLayoutId id="2147483715" r:id="rId10"/>
    <p:sldLayoutId id="2147483679" r:id="rId11"/>
    <p:sldLayoutId id="2147483680" r:id="rId12"/>
    <p:sldLayoutId id="2147483681" r:id="rId13"/>
    <p:sldLayoutId id="2147483682" r:id="rId14"/>
    <p:sldLayoutId id="2147483683" r:id="rId15"/>
    <p:sldLayoutId id="2147483684" r:id="rId16"/>
    <p:sldLayoutId id="2147483685" r:id="rId17"/>
    <p:sldLayoutId id="2147483714" r:id="rId18"/>
    <p:sldLayoutId id="2147483710" r:id="rId19"/>
    <p:sldLayoutId id="2147483711" r:id="rId20"/>
    <p:sldLayoutId id="2147483666" r:id="rId21"/>
    <p:sldLayoutId id="2147483667"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Lst>
  <p:hf sldNum="0" hdr="0" ftr="0"/>
  <p:txStyles>
    <p:titleStyle>
      <a:lvl1pPr algn="l" defTabSz="6858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6" userDrawn="1">
          <p15:clr>
            <a:srgbClr val="F26B43"/>
          </p15:clr>
        </p15:guide>
        <p15:guide id="2" pos="264" userDrawn="1">
          <p15:clr>
            <a:srgbClr val="F26B43"/>
          </p15:clr>
        </p15:guide>
        <p15:guide id="4" pos="5496" userDrawn="1">
          <p15:clr>
            <a:srgbClr val="F26B43"/>
          </p15:clr>
        </p15:guide>
        <p15:guide id="5" orient="horz" pos="2810" userDrawn="1">
          <p15:clr>
            <a:srgbClr val="F26B43"/>
          </p15:clr>
        </p15:guide>
        <p15:guide id="6" orient="horz" pos="708" userDrawn="1">
          <p15:clr>
            <a:srgbClr val="F26B43"/>
          </p15:clr>
        </p15:guide>
        <p15:guide id="7" orient="horz" pos="10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ADFD-6E47-F52B-25C7-889036710458}"/>
              </a:ext>
            </a:extLst>
          </p:cNvPr>
          <p:cNvSpPr>
            <a:spLocks noGrp="1"/>
          </p:cNvSpPr>
          <p:nvPr>
            <p:ph type="ctrTitle"/>
          </p:nvPr>
        </p:nvSpPr>
        <p:spPr>
          <a:xfrm>
            <a:off x="236821" y="968467"/>
            <a:ext cx="7538868" cy="2519534"/>
          </a:xfrm>
        </p:spPr>
        <p:txBody>
          <a:bodyPr/>
          <a:lstStyle/>
          <a:p>
            <a:r>
              <a:rPr lang="en-US" sz="1800" dirty="0"/>
              <a:t>Intermountain Project ECHO</a:t>
            </a:r>
            <a:br>
              <a:rPr lang="en-US" sz="1800" dirty="0"/>
            </a:br>
            <a:r>
              <a:rPr lang="en-US" sz="1800" dirty="0" err="1"/>
              <a:t>TeleCritical</a:t>
            </a:r>
            <a:r>
              <a:rPr lang="en-US" sz="1800" dirty="0"/>
              <a:t> Care Medicine </a:t>
            </a:r>
            <a:br>
              <a:rPr lang="en-US" sz="1800" dirty="0"/>
            </a:br>
            <a:r>
              <a:rPr lang="en-US" dirty="0"/>
              <a:t>Recent Evidence on the Management of Acute Pancreatitis</a:t>
            </a:r>
            <a:endParaRPr lang="en-US" sz="1200" dirty="0"/>
          </a:p>
        </p:txBody>
      </p:sp>
      <p:sp>
        <p:nvSpPr>
          <p:cNvPr id="12" name="Subtitle 11">
            <a:extLst>
              <a:ext uri="{FF2B5EF4-FFF2-40B4-BE49-F238E27FC236}">
                <a16:creationId xmlns:a16="http://schemas.microsoft.com/office/drawing/2014/main" id="{6E1F230C-5CBC-4D0D-0439-D5148DC080CE}"/>
              </a:ext>
            </a:extLst>
          </p:cNvPr>
          <p:cNvSpPr>
            <a:spLocks noGrp="1"/>
          </p:cNvSpPr>
          <p:nvPr>
            <p:ph type="subTitle" idx="1"/>
          </p:nvPr>
        </p:nvSpPr>
        <p:spPr>
          <a:xfrm>
            <a:off x="430212" y="3488000"/>
            <a:ext cx="4002451" cy="1223585"/>
          </a:xfrm>
        </p:spPr>
        <p:txBody>
          <a:bodyPr/>
          <a:lstStyle/>
          <a:p>
            <a:r>
              <a:rPr lang="en-US" dirty="0"/>
              <a:t>Brian Locke, MD MSCI</a:t>
            </a:r>
          </a:p>
          <a:p>
            <a:r>
              <a:rPr lang="en-US" dirty="0"/>
              <a:t>Assistant Professor of Research</a:t>
            </a:r>
          </a:p>
          <a:p>
            <a:r>
              <a:rPr lang="en-US" dirty="0"/>
              <a:t>Pulmonary and Critical Care</a:t>
            </a:r>
          </a:p>
          <a:p>
            <a:r>
              <a:rPr lang="en-US" dirty="0"/>
              <a:t>Intermountain Medical Center </a:t>
            </a:r>
          </a:p>
        </p:txBody>
      </p:sp>
      <p:sp>
        <p:nvSpPr>
          <p:cNvPr id="4" name="Date Placeholder 3">
            <a:extLst>
              <a:ext uri="{FF2B5EF4-FFF2-40B4-BE49-F238E27FC236}">
                <a16:creationId xmlns:a16="http://schemas.microsoft.com/office/drawing/2014/main" id="{8858680E-EE70-48BE-82B0-DA1B1AB133D7}"/>
              </a:ext>
            </a:extLst>
          </p:cNvPr>
          <p:cNvSpPr>
            <a:spLocks noGrp="1"/>
          </p:cNvSpPr>
          <p:nvPr>
            <p:ph type="dt" sz="half" idx="10"/>
          </p:nvPr>
        </p:nvSpPr>
        <p:spPr/>
        <p:txBody>
          <a:bodyPr/>
          <a:lstStyle/>
          <a:p>
            <a:fld id="{FE0A74FA-849E-4E83-949E-B28D6A668299}" type="datetime1">
              <a:rPr lang="en-US" smtClean="0"/>
              <a:t>12/2/25</a:t>
            </a:fld>
            <a:endParaRPr lang="en-US"/>
          </a:p>
        </p:txBody>
      </p:sp>
      <p:pic>
        <p:nvPicPr>
          <p:cNvPr id="5" name="Picture 4">
            <a:extLst>
              <a:ext uri="{FF2B5EF4-FFF2-40B4-BE49-F238E27FC236}">
                <a16:creationId xmlns:a16="http://schemas.microsoft.com/office/drawing/2014/main" id="{9AD3C183-B737-4FAB-B833-B005946147F4}"/>
              </a:ext>
            </a:extLst>
          </p:cNvPr>
          <p:cNvPicPr>
            <a:picLocks noChangeAspect="1"/>
          </p:cNvPicPr>
          <p:nvPr/>
        </p:nvPicPr>
        <p:blipFill>
          <a:blip r:embed="rId3"/>
          <a:stretch>
            <a:fillRect/>
          </a:stretch>
        </p:blipFill>
        <p:spPr>
          <a:xfrm>
            <a:off x="7951905" y="4234038"/>
            <a:ext cx="963251" cy="780356"/>
          </a:xfrm>
          <a:prstGeom prst="rect">
            <a:avLst/>
          </a:prstGeom>
        </p:spPr>
      </p:pic>
      <p:sp>
        <p:nvSpPr>
          <p:cNvPr id="3" name="Subtitle 11">
            <a:extLst>
              <a:ext uri="{FF2B5EF4-FFF2-40B4-BE49-F238E27FC236}">
                <a16:creationId xmlns:a16="http://schemas.microsoft.com/office/drawing/2014/main" id="{3FD3F207-CD47-F926-6422-896E2AEACEB4}"/>
              </a:ext>
            </a:extLst>
          </p:cNvPr>
          <p:cNvSpPr txBox="1">
            <a:spLocks/>
          </p:cNvSpPr>
          <p:nvPr/>
        </p:nvSpPr>
        <p:spPr>
          <a:xfrm>
            <a:off x="430211" y="4656470"/>
            <a:ext cx="4320465" cy="27384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100000"/>
              </a:lnSpc>
              <a:spcBef>
                <a:spcPts val="12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00000"/>
              </a:lnSpc>
              <a:spcBef>
                <a:spcPts val="12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00000"/>
              </a:lnSpc>
              <a:spcBef>
                <a:spcPts val="12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12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b="1" dirty="0"/>
              <a:t>COI</a:t>
            </a:r>
            <a:r>
              <a:rPr lang="en-US" dirty="0"/>
              <a:t>: Equity Interest MTN Biometrics</a:t>
            </a:r>
          </a:p>
        </p:txBody>
      </p:sp>
      <p:pic>
        <p:nvPicPr>
          <p:cNvPr id="7" name="Picture 6">
            <a:extLst>
              <a:ext uri="{FF2B5EF4-FFF2-40B4-BE49-F238E27FC236}">
                <a16:creationId xmlns:a16="http://schemas.microsoft.com/office/drawing/2014/main" id="{D9DDC511-2129-A0D4-3F3A-54EC4A368E95}"/>
              </a:ext>
            </a:extLst>
          </p:cNvPr>
          <p:cNvPicPr>
            <a:picLocks noChangeAspect="1"/>
          </p:cNvPicPr>
          <p:nvPr/>
        </p:nvPicPr>
        <p:blipFill>
          <a:blip r:embed="rId4"/>
          <a:stretch>
            <a:fillRect/>
          </a:stretch>
        </p:blipFill>
        <p:spPr>
          <a:xfrm>
            <a:off x="5138184" y="3657485"/>
            <a:ext cx="1054100" cy="1054100"/>
          </a:xfrm>
          <a:prstGeom prst="rect">
            <a:avLst/>
          </a:prstGeom>
        </p:spPr>
      </p:pic>
      <p:sp>
        <p:nvSpPr>
          <p:cNvPr id="8" name="Text Placeholder 3">
            <a:extLst>
              <a:ext uri="{FF2B5EF4-FFF2-40B4-BE49-F238E27FC236}">
                <a16:creationId xmlns:a16="http://schemas.microsoft.com/office/drawing/2014/main" id="{79551EF4-9A49-CEAD-7C44-181BC1844168}"/>
              </a:ext>
            </a:extLst>
          </p:cNvPr>
          <p:cNvSpPr txBox="1">
            <a:spLocks/>
          </p:cNvSpPr>
          <p:nvPr/>
        </p:nvSpPr>
        <p:spPr>
          <a:xfrm>
            <a:off x="4626054" y="3247543"/>
            <a:ext cx="5486400" cy="409942"/>
          </a:xfrm>
          <a:prstGeom prst="rect">
            <a:avLst/>
          </a:prstGeom>
        </p:spPr>
        <p:txBody>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Notebook of references</a:t>
            </a:r>
          </a:p>
        </p:txBody>
      </p:sp>
    </p:spTree>
    <p:extLst>
      <p:ext uri="{BB962C8B-B14F-4D97-AF65-F5344CB8AC3E}">
        <p14:creationId xmlns:p14="http://schemas.microsoft.com/office/powerpoint/2010/main" val="356647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89C8D-984C-69AE-FA60-15AD2DCBB8A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D85DE2D-FB8E-CAB0-4D9E-D36AC32A831B}"/>
              </a:ext>
            </a:extLst>
          </p:cNvPr>
          <p:cNvSpPr>
            <a:spLocks noGrp="1"/>
          </p:cNvSpPr>
          <p:nvPr>
            <p:ph type="body" sz="quarter" idx="15"/>
          </p:nvPr>
        </p:nvSpPr>
        <p:spPr>
          <a:xfrm>
            <a:off x="4687206" y="386875"/>
            <a:ext cx="3732894" cy="1858918"/>
          </a:xfrm>
        </p:spPr>
        <p:txBody>
          <a:bodyPr/>
          <a:lstStyle/>
          <a:p>
            <a:r>
              <a:rPr lang="en-US" dirty="0"/>
              <a:t>MAP 75, HR 115, room air. 70kg</a:t>
            </a:r>
          </a:p>
          <a:p>
            <a:r>
              <a:rPr lang="en-US" dirty="0"/>
              <a:t>WBC: 16, Hgb 16.5, </a:t>
            </a:r>
            <a:r>
              <a:rPr lang="en-US" dirty="0" err="1"/>
              <a:t>Plt</a:t>
            </a:r>
            <a:r>
              <a:rPr lang="en-US" dirty="0"/>
              <a:t> 550</a:t>
            </a:r>
          </a:p>
          <a:p>
            <a:r>
              <a:rPr lang="en-US" dirty="0"/>
              <a:t>BMP: 135 / 3.2 / 99 / 16 / 50 / 1.5 </a:t>
            </a:r>
          </a:p>
          <a:p>
            <a:r>
              <a:rPr lang="en-US" dirty="0"/>
              <a:t>Lipase: 5000, Lactate 3</a:t>
            </a:r>
          </a:p>
          <a:p>
            <a:r>
              <a:rPr lang="en-US" dirty="0"/>
              <a:t>AST/ALT 300/150, Bili 2</a:t>
            </a:r>
          </a:p>
          <a:p>
            <a:r>
              <a:rPr lang="en-US" b="1" dirty="0"/>
              <a:t>How much fluid do you order?</a:t>
            </a:r>
          </a:p>
          <a:p>
            <a:r>
              <a:rPr lang="en-US" dirty="0"/>
              <a:t> </a:t>
            </a:r>
          </a:p>
        </p:txBody>
      </p:sp>
      <p:sp>
        <p:nvSpPr>
          <p:cNvPr id="5" name="Title 4">
            <a:extLst>
              <a:ext uri="{FF2B5EF4-FFF2-40B4-BE49-F238E27FC236}">
                <a16:creationId xmlns:a16="http://schemas.microsoft.com/office/drawing/2014/main" id="{9AD0707F-7D3D-1D87-DCFB-43DDB7088AC2}"/>
              </a:ext>
            </a:extLst>
          </p:cNvPr>
          <p:cNvSpPr>
            <a:spLocks noGrp="1"/>
          </p:cNvSpPr>
          <p:nvPr>
            <p:ph type="title"/>
          </p:nvPr>
        </p:nvSpPr>
        <p:spPr/>
        <p:txBody>
          <a:bodyPr/>
          <a:lstStyle/>
          <a:p>
            <a:r>
              <a:rPr lang="en-US" dirty="0"/>
              <a:t>Case 1: </a:t>
            </a:r>
            <a:br>
              <a:rPr lang="en-US" dirty="0"/>
            </a:br>
            <a:r>
              <a:rPr lang="en-US" dirty="0"/>
              <a:t>45 M with EtOH use disorder presents with pancreatitis</a:t>
            </a:r>
          </a:p>
        </p:txBody>
      </p:sp>
      <p:sp>
        <p:nvSpPr>
          <p:cNvPr id="2" name="Date Placeholder 1">
            <a:extLst>
              <a:ext uri="{FF2B5EF4-FFF2-40B4-BE49-F238E27FC236}">
                <a16:creationId xmlns:a16="http://schemas.microsoft.com/office/drawing/2014/main" id="{61416120-E260-04EC-5822-DA039D767133}"/>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A8212680-666F-559D-BBE6-245230B71B0E}"/>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0" name="Text Placeholder 8">
            <a:extLst>
              <a:ext uri="{FF2B5EF4-FFF2-40B4-BE49-F238E27FC236}">
                <a16:creationId xmlns:a16="http://schemas.microsoft.com/office/drawing/2014/main" id="{F9953E6D-C7A7-953A-83AA-A4B48489E4EB}"/>
              </a:ext>
            </a:extLst>
          </p:cNvPr>
          <p:cNvSpPr txBox="1">
            <a:spLocks/>
          </p:cNvSpPr>
          <p:nvPr/>
        </p:nvSpPr>
        <p:spPr>
          <a:xfrm>
            <a:off x="3229030" y="3168724"/>
            <a:ext cx="5495869" cy="1858918"/>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a.) a bolus of a 1-2L, then 100/</a:t>
            </a:r>
            <a:r>
              <a:rPr lang="en-US" b="1" dirty="0" err="1"/>
              <a:t>hr</a:t>
            </a:r>
            <a:r>
              <a:rPr lang="en-US" b="1" dirty="0"/>
              <a:t> LR </a:t>
            </a:r>
          </a:p>
          <a:p>
            <a:r>
              <a:rPr lang="en-US" dirty="0"/>
              <a:t>b.) a bolus of 2-4L, then 200/</a:t>
            </a:r>
            <a:r>
              <a:rPr lang="en-US" dirty="0" err="1"/>
              <a:t>hr</a:t>
            </a:r>
            <a:r>
              <a:rPr lang="en-US" dirty="0"/>
              <a:t> LR</a:t>
            </a:r>
          </a:p>
          <a:p>
            <a:r>
              <a:rPr lang="en-US" dirty="0"/>
              <a:t>C.) a bolus of 4-6L, then 300/</a:t>
            </a:r>
            <a:r>
              <a:rPr lang="en-US" dirty="0" err="1"/>
              <a:t>hr</a:t>
            </a:r>
            <a:r>
              <a:rPr lang="en-US" dirty="0"/>
              <a:t> LR</a:t>
            </a:r>
          </a:p>
          <a:p>
            <a:r>
              <a:rPr lang="en-US" dirty="0"/>
              <a:t>d.) no bolus, 150/</a:t>
            </a:r>
            <a:r>
              <a:rPr lang="en-US" dirty="0" err="1"/>
              <a:t>hr</a:t>
            </a:r>
            <a:r>
              <a:rPr lang="en-US" dirty="0"/>
              <a:t> LR</a:t>
            </a:r>
          </a:p>
        </p:txBody>
      </p:sp>
    </p:spTree>
    <p:extLst>
      <p:ext uri="{BB962C8B-B14F-4D97-AF65-F5344CB8AC3E}">
        <p14:creationId xmlns:p14="http://schemas.microsoft.com/office/powerpoint/2010/main" val="204506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3E64-B8C6-E85D-CA1B-C05CC02DB2E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B713201-5EBE-AEB1-B634-141912F38351}"/>
              </a:ext>
            </a:extLst>
          </p:cNvPr>
          <p:cNvSpPr>
            <a:spLocks noGrp="1"/>
          </p:cNvSpPr>
          <p:nvPr>
            <p:ph type="body" sz="quarter" idx="15"/>
          </p:nvPr>
        </p:nvSpPr>
        <p:spPr>
          <a:xfrm>
            <a:off x="4687206" y="386875"/>
            <a:ext cx="3732894" cy="1858918"/>
          </a:xfrm>
        </p:spPr>
        <p:txBody>
          <a:bodyPr/>
          <a:lstStyle/>
          <a:p>
            <a:r>
              <a:rPr lang="en-US" dirty="0"/>
              <a:t>MAP 70, HR 130, room air. 70kg</a:t>
            </a:r>
          </a:p>
          <a:p>
            <a:r>
              <a:rPr lang="en-US" dirty="0"/>
              <a:t>WBC: 20, Hgb 16.5, </a:t>
            </a:r>
            <a:r>
              <a:rPr lang="en-US" dirty="0" err="1"/>
              <a:t>Plt</a:t>
            </a:r>
            <a:r>
              <a:rPr lang="en-US" dirty="0"/>
              <a:t> 550</a:t>
            </a:r>
          </a:p>
          <a:p>
            <a:r>
              <a:rPr lang="en-US" dirty="0"/>
              <a:t>BMP: 135 / 3.2 / 99 / 16 / 50 / 3 </a:t>
            </a:r>
          </a:p>
          <a:p>
            <a:r>
              <a:rPr lang="en-US" dirty="0"/>
              <a:t>Lipase: 5000, Lactate 7. T 37.2</a:t>
            </a:r>
          </a:p>
          <a:p>
            <a:r>
              <a:rPr lang="en-US" dirty="0"/>
              <a:t>AST/ALT 300/700, Bili 4</a:t>
            </a:r>
          </a:p>
          <a:p>
            <a:r>
              <a:rPr lang="en-US" b="1" dirty="0"/>
              <a:t>Does this patient need a transfer?</a:t>
            </a:r>
          </a:p>
          <a:p>
            <a:r>
              <a:rPr lang="en-US" dirty="0"/>
              <a:t> </a:t>
            </a:r>
          </a:p>
        </p:txBody>
      </p:sp>
      <p:sp>
        <p:nvSpPr>
          <p:cNvPr id="5" name="Title 4">
            <a:extLst>
              <a:ext uri="{FF2B5EF4-FFF2-40B4-BE49-F238E27FC236}">
                <a16:creationId xmlns:a16="http://schemas.microsoft.com/office/drawing/2014/main" id="{0CD69973-0EDB-1F99-4B15-4CF86003DF30}"/>
              </a:ext>
            </a:extLst>
          </p:cNvPr>
          <p:cNvSpPr>
            <a:spLocks noGrp="1"/>
          </p:cNvSpPr>
          <p:nvPr>
            <p:ph type="title"/>
          </p:nvPr>
        </p:nvSpPr>
        <p:spPr/>
        <p:txBody>
          <a:bodyPr/>
          <a:lstStyle/>
          <a:p>
            <a:r>
              <a:rPr lang="en-US" dirty="0"/>
              <a:t>Case 2: </a:t>
            </a:r>
            <a:br>
              <a:rPr lang="en-US" dirty="0"/>
            </a:br>
            <a:r>
              <a:rPr lang="en-US" dirty="0"/>
              <a:t>45 F with recent weight loss presents with pancreatitis</a:t>
            </a:r>
          </a:p>
        </p:txBody>
      </p:sp>
      <p:sp>
        <p:nvSpPr>
          <p:cNvPr id="2" name="Date Placeholder 1">
            <a:extLst>
              <a:ext uri="{FF2B5EF4-FFF2-40B4-BE49-F238E27FC236}">
                <a16:creationId xmlns:a16="http://schemas.microsoft.com/office/drawing/2014/main" id="{E73EB0EB-859D-BD6B-BE96-914E4D9D587C}"/>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F63064DE-372A-51FA-7E84-61EAF72D6C7B}"/>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0" name="Text Placeholder 8">
            <a:extLst>
              <a:ext uri="{FF2B5EF4-FFF2-40B4-BE49-F238E27FC236}">
                <a16:creationId xmlns:a16="http://schemas.microsoft.com/office/drawing/2014/main" id="{CCC12E9C-40BC-DEB3-981E-66D5A449834A}"/>
              </a:ext>
            </a:extLst>
          </p:cNvPr>
          <p:cNvSpPr txBox="1">
            <a:spLocks/>
          </p:cNvSpPr>
          <p:nvPr/>
        </p:nvSpPr>
        <p:spPr>
          <a:xfrm>
            <a:off x="3229030" y="3327816"/>
            <a:ext cx="5495869" cy="1699826"/>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 no, supportive care for severe biliary AP</a:t>
            </a:r>
          </a:p>
          <a:p>
            <a:r>
              <a:rPr lang="en-US" dirty="0"/>
              <a:t>b.) yes, needs immediate ERCP</a:t>
            </a:r>
          </a:p>
          <a:p>
            <a:r>
              <a:rPr lang="en-US" dirty="0"/>
              <a:t>c.) yes, needs immediate MRCP</a:t>
            </a:r>
          </a:p>
          <a:p>
            <a:r>
              <a:rPr lang="en-US" dirty="0"/>
              <a:t>d.) yes, will need cholecystectomy anyway.</a:t>
            </a:r>
          </a:p>
        </p:txBody>
      </p:sp>
    </p:spTree>
    <p:extLst>
      <p:ext uri="{BB962C8B-B14F-4D97-AF65-F5344CB8AC3E}">
        <p14:creationId xmlns:p14="http://schemas.microsoft.com/office/powerpoint/2010/main" val="203268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C97A-D8FF-1203-0C04-9100AB5BB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BED9-7766-2F4C-C398-5BFFAF90FF84}"/>
              </a:ext>
            </a:extLst>
          </p:cNvPr>
          <p:cNvSpPr>
            <a:spLocks noGrp="1"/>
          </p:cNvSpPr>
          <p:nvPr>
            <p:ph type="title"/>
          </p:nvPr>
        </p:nvSpPr>
        <p:spPr/>
        <p:txBody>
          <a:bodyPr/>
          <a:lstStyle/>
          <a:p>
            <a:r>
              <a:rPr lang="en-US" dirty="0"/>
              <a:t>Rationale</a:t>
            </a:r>
          </a:p>
        </p:txBody>
      </p:sp>
      <p:sp>
        <p:nvSpPr>
          <p:cNvPr id="7" name="Text Placeholder 6">
            <a:extLst>
              <a:ext uri="{FF2B5EF4-FFF2-40B4-BE49-F238E27FC236}">
                <a16:creationId xmlns:a16="http://schemas.microsoft.com/office/drawing/2014/main" id="{E7EB148A-A2ED-AE2C-E92B-35CD769095EA}"/>
              </a:ext>
            </a:extLst>
          </p:cNvPr>
          <p:cNvSpPr>
            <a:spLocks noGrp="1"/>
          </p:cNvSpPr>
          <p:nvPr>
            <p:ph type="body" sz="quarter" idx="14"/>
          </p:nvPr>
        </p:nvSpPr>
        <p:spPr>
          <a:xfrm>
            <a:off x="430213" y="856235"/>
            <a:ext cx="5486400" cy="409942"/>
          </a:xfrm>
        </p:spPr>
        <p:txBody>
          <a:bodyPr/>
          <a:lstStyle/>
          <a:p>
            <a:r>
              <a:rPr lang="en-US" dirty="0"/>
              <a:t>Terms</a:t>
            </a:r>
          </a:p>
        </p:txBody>
      </p:sp>
      <p:sp>
        <p:nvSpPr>
          <p:cNvPr id="17" name="Text Placeholder 16">
            <a:extLst>
              <a:ext uri="{FF2B5EF4-FFF2-40B4-BE49-F238E27FC236}">
                <a16:creationId xmlns:a16="http://schemas.microsoft.com/office/drawing/2014/main" id="{157385E2-87FE-2683-09E4-362185FD33BF}"/>
              </a:ext>
            </a:extLst>
          </p:cNvPr>
          <p:cNvSpPr>
            <a:spLocks noGrp="1"/>
          </p:cNvSpPr>
          <p:nvPr>
            <p:ph sz="half" idx="1"/>
          </p:nvPr>
        </p:nvSpPr>
        <p:spPr>
          <a:xfrm>
            <a:off x="420650" y="1266177"/>
            <a:ext cx="5212054" cy="2783996"/>
          </a:xfrm>
        </p:spPr>
        <p:txBody>
          <a:bodyPr/>
          <a:lstStyle/>
          <a:p>
            <a:r>
              <a:rPr lang="en-US" b="1" dirty="0" err="1"/>
              <a:t>Microlithasis</a:t>
            </a:r>
            <a:r>
              <a:rPr lang="en-US" dirty="0"/>
              <a:t> [small stones] and </a:t>
            </a:r>
            <a:r>
              <a:rPr lang="en-US" b="1" dirty="0"/>
              <a:t>sludge</a:t>
            </a:r>
            <a:r>
              <a:rPr lang="en-US" dirty="0"/>
              <a:t> [viscous gall fluid] are common causes of pancreatitis by obstructing the </a:t>
            </a:r>
            <a:r>
              <a:rPr lang="en-US" b="1" dirty="0"/>
              <a:t>distal common bile duct </a:t>
            </a:r>
          </a:p>
          <a:p>
            <a:pPr lvl="1"/>
            <a:r>
              <a:rPr lang="en-US" dirty="0"/>
              <a:t>Cystic duct + common hepatic =&gt; Common bile duct</a:t>
            </a:r>
          </a:p>
          <a:p>
            <a:pPr lvl="1"/>
            <a:r>
              <a:rPr lang="en-US" dirty="0"/>
              <a:t>Common bile duct + Pancreatic duct =&gt; (distal) CBD</a:t>
            </a:r>
          </a:p>
          <a:p>
            <a:r>
              <a:rPr lang="en-US" b="1" dirty="0"/>
              <a:t>Choledocholithiasis</a:t>
            </a:r>
            <a:r>
              <a:rPr lang="en-US" dirty="0"/>
              <a:t> [</a:t>
            </a:r>
            <a:r>
              <a:rPr lang="en-US" b="1" dirty="0"/>
              <a:t>persistent</a:t>
            </a:r>
            <a:r>
              <a:rPr lang="en-US" dirty="0"/>
              <a:t> CBD stone]</a:t>
            </a:r>
          </a:p>
          <a:p>
            <a:r>
              <a:rPr lang="en-US" dirty="0"/>
              <a:t>(Ascending) </a:t>
            </a:r>
            <a:r>
              <a:rPr lang="en-US" b="1" dirty="0"/>
              <a:t>Cholangitis</a:t>
            </a:r>
            <a:r>
              <a:rPr lang="en-US" dirty="0"/>
              <a:t> [biliary duct infection]</a:t>
            </a:r>
          </a:p>
        </p:txBody>
      </p:sp>
      <p:sp>
        <p:nvSpPr>
          <p:cNvPr id="3" name="Date Placeholder 2">
            <a:extLst>
              <a:ext uri="{FF2B5EF4-FFF2-40B4-BE49-F238E27FC236}">
                <a16:creationId xmlns:a16="http://schemas.microsoft.com/office/drawing/2014/main" id="{334BA996-0AE0-E4F5-D6DC-671BE3CA6D5F}"/>
              </a:ext>
            </a:extLst>
          </p:cNvPr>
          <p:cNvSpPr>
            <a:spLocks noGrp="1"/>
          </p:cNvSpPr>
          <p:nvPr>
            <p:ph type="dt" sz="half" idx="10"/>
          </p:nvPr>
        </p:nvSpPr>
        <p:spPr/>
        <p:txBody>
          <a:bodyPr/>
          <a:lstStyle/>
          <a:p>
            <a:fld id="{C57FC656-5C48-4040-9A99-34B2BA38BAE5}" type="datetime1">
              <a:rPr lang="en-US" smtClean="0"/>
              <a:t>12/2/25</a:t>
            </a:fld>
            <a:endParaRPr lang="en-US"/>
          </a:p>
        </p:txBody>
      </p:sp>
      <p:pic>
        <p:nvPicPr>
          <p:cNvPr id="1028" name="Picture 4" descr="undefined">
            <a:extLst>
              <a:ext uri="{FF2B5EF4-FFF2-40B4-BE49-F238E27FC236}">
                <a16:creationId xmlns:a16="http://schemas.microsoft.com/office/drawing/2014/main" id="{3FAD7C0A-6AC4-E1D8-40FD-E6E346ECC0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2704" y="1123459"/>
            <a:ext cx="3448142" cy="2552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6">
            <a:extLst>
              <a:ext uri="{FF2B5EF4-FFF2-40B4-BE49-F238E27FC236}">
                <a16:creationId xmlns:a16="http://schemas.microsoft.com/office/drawing/2014/main" id="{99516913-1ADC-D956-EF90-7A24463EC5C7}"/>
              </a:ext>
            </a:extLst>
          </p:cNvPr>
          <p:cNvSpPr txBox="1">
            <a:spLocks/>
          </p:cNvSpPr>
          <p:nvPr/>
        </p:nvSpPr>
        <p:spPr>
          <a:xfrm>
            <a:off x="6286927" y="4171469"/>
            <a:ext cx="2139696" cy="234772"/>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Wikipedia, “Bile Duct”</a:t>
            </a:r>
          </a:p>
        </p:txBody>
      </p:sp>
    </p:spTree>
    <p:extLst>
      <p:ext uri="{BB962C8B-B14F-4D97-AF65-F5344CB8AC3E}">
        <p14:creationId xmlns:p14="http://schemas.microsoft.com/office/powerpoint/2010/main" val="266338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06EA-AA74-5557-9A36-F98924E21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B185C-5F45-4E64-BE62-BAA5D4FECB81}"/>
              </a:ext>
            </a:extLst>
          </p:cNvPr>
          <p:cNvSpPr>
            <a:spLocks noGrp="1"/>
          </p:cNvSpPr>
          <p:nvPr>
            <p:ph type="title"/>
          </p:nvPr>
        </p:nvSpPr>
        <p:spPr/>
        <p:txBody>
          <a:bodyPr/>
          <a:lstStyle/>
          <a:p>
            <a:r>
              <a:rPr lang="en-US" dirty="0"/>
              <a:t>Rationale</a:t>
            </a:r>
          </a:p>
        </p:txBody>
      </p:sp>
      <p:sp>
        <p:nvSpPr>
          <p:cNvPr id="7" name="Text Placeholder 6">
            <a:extLst>
              <a:ext uri="{FF2B5EF4-FFF2-40B4-BE49-F238E27FC236}">
                <a16:creationId xmlns:a16="http://schemas.microsoft.com/office/drawing/2014/main" id="{6BD44C36-10B6-C005-DA6A-4C52E572D425}"/>
              </a:ext>
            </a:extLst>
          </p:cNvPr>
          <p:cNvSpPr>
            <a:spLocks noGrp="1"/>
          </p:cNvSpPr>
          <p:nvPr>
            <p:ph type="body" sz="quarter" idx="14"/>
          </p:nvPr>
        </p:nvSpPr>
        <p:spPr>
          <a:xfrm>
            <a:off x="430213" y="856235"/>
            <a:ext cx="5486400" cy="409942"/>
          </a:xfrm>
        </p:spPr>
        <p:txBody>
          <a:bodyPr/>
          <a:lstStyle/>
          <a:p>
            <a:r>
              <a:rPr lang="en-US" dirty="0"/>
              <a:t>For early ERCP </a:t>
            </a:r>
          </a:p>
        </p:txBody>
      </p:sp>
      <p:sp>
        <p:nvSpPr>
          <p:cNvPr id="17" name="Text Placeholder 16">
            <a:extLst>
              <a:ext uri="{FF2B5EF4-FFF2-40B4-BE49-F238E27FC236}">
                <a16:creationId xmlns:a16="http://schemas.microsoft.com/office/drawing/2014/main" id="{775A6CF1-4390-5F59-E193-65647036370F}"/>
              </a:ext>
            </a:extLst>
          </p:cNvPr>
          <p:cNvSpPr>
            <a:spLocks noGrp="1"/>
          </p:cNvSpPr>
          <p:nvPr>
            <p:ph sz="half" idx="1"/>
          </p:nvPr>
        </p:nvSpPr>
        <p:spPr>
          <a:xfrm>
            <a:off x="420650" y="1266177"/>
            <a:ext cx="8080170" cy="2783996"/>
          </a:xfrm>
        </p:spPr>
        <p:txBody>
          <a:bodyPr/>
          <a:lstStyle/>
          <a:p>
            <a:r>
              <a:rPr lang="en-US" dirty="0"/>
              <a:t>How do you differentiate gallstone vs non-gallstone pancreatitis? </a:t>
            </a:r>
          </a:p>
          <a:p>
            <a:pPr lvl="1"/>
            <a:r>
              <a:rPr lang="en-US" dirty="0"/>
              <a:t>ALT &gt; ~3x ULN (95% PPV). Lower ALT does </a:t>
            </a:r>
            <a:r>
              <a:rPr lang="en-US" b="1" dirty="0"/>
              <a:t>NOT</a:t>
            </a:r>
            <a:r>
              <a:rPr lang="en-US" dirty="0"/>
              <a:t> rule out (50% spec)</a:t>
            </a:r>
          </a:p>
          <a:p>
            <a:pPr lvl="1"/>
            <a:r>
              <a:rPr lang="en-US" dirty="0"/>
              <a:t>OR visualization of stone or dilated CBD (&amp; no other </a:t>
            </a:r>
            <a:r>
              <a:rPr lang="en-US" dirty="0" err="1"/>
              <a:t>etio</a:t>
            </a:r>
            <a:r>
              <a:rPr lang="en-US" dirty="0"/>
              <a:t>). MRCP = gold.</a:t>
            </a:r>
          </a:p>
          <a:p>
            <a:r>
              <a:rPr lang="en-US" dirty="0"/>
              <a:t>How do you differentiate gallstone pancreatitis associated with cholangitis and without. </a:t>
            </a:r>
          </a:p>
          <a:p>
            <a:pPr lvl="1"/>
            <a:r>
              <a:rPr lang="en-US" b="1" dirty="0"/>
              <a:t>Fever</a:t>
            </a:r>
            <a:r>
              <a:rPr lang="en-US" dirty="0"/>
              <a:t> &amp; either direct visualization of a CBD stone (US, MRCP, EUS) or evidence of its presence (dilated CBD, progressive cholestasis)</a:t>
            </a:r>
          </a:p>
          <a:p>
            <a:pPr marL="0" indent="0">
              <a:buNone/>
            </a:pPr>
            <a:r>
              <a:rPr lang="en-US" dirty="0"/>
              <a:t>Establishing when a transient obstruction vs persistent stone is present is hard, and maybe it’s best to just make sure the drainage is relieved? </a:t>
            </a:r>
          </a:p>
          <a:p>
            <a:endParaRPr lang="en-US" dirty="0"/>
          </a:p>
        </p:txBody>
      </p:sp>
      <p:sp>
        <p:nvSpPr>
          <p:cNvPr id="3" name="Date Placeholder 2">
            <a:extLst>
              <a:ext uri="{FF2B5EF4-FFF2-40B4-BE49-F238E27FC236}">
                <a16:creationId xmlns:a16="http://schemas.microsoft.com/office/drawing/2014/main" id="{17DFEA7D-C994-4BEE-0676-1BF774ECE53A}"/>
              </a:ext>
            </a:extLst>
          </p:cNvPr>
          <p:cNvSpPr>
            <a:spLocks noGrp="1"/>
          </p:cNvSpPr>
          <p:nvPr>
            <p:ph type="dt" sz="half" idx="10"/>
          </p:nvPr>
        </p:nvSpPr>
        <p:spPr/>
        <p:txBody>
          <a:bodyPr/>
          <a:lstStyle/>
          <a:p>
            <a:fld id="{C57FC656-5C48-4040-9A99-34B2BA38BAE5}" type="datetime1">
              <a:rPr lang="en-US" smtClean="0"/>
              <a:t>12/2/25</a:t>
            </a:fld>
            <a:endParaRPr lang="en-US"/>
          </a:p>
        </p:txBody>
      </p:sp>
    </p:spTree>
    <p:extLst>
      <p:ext uri="{BB962C8B-B14F-4D97-AF65-F5344CB8AC3E}">
        <p14:creationId xmlns:p14="http://schemas.microsoft.com/office/powerpoint/2010/main" val="393320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2D36-1E48-E8D8-52AB-6E6369697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FA0E2-42B4-6357-492F-AA2F4451A980}"/>
              </a:ext>
            </a:extLst>
          </p:cNvPr>
          <p:cNvSpPr>
            <a:spLocks noGrp="1"/>
          </p:cNvSpPr>
          <p:nvPr>
            <p:ph type="title"/>
          </p:nvPr>
        </p:nvSpPr>
        <p:spPr/>
        <p:txBody>
          <a:bodyPr/>
          <a:lstStyle/>
          <a:p>
            <a:r>
              <a:rPr lang="en-US" dirty="0"/>
              <a:t>Trial 2:</a:t>
            </a:r>
            <a:br>
              <a:rPr lang="en-US" dirty="0"/>
            </a:br>
            <a:r>
              <a:rPr lang="en-US" dirty="0"/>
              <a:t>ERCP</a:t>
            </a:r>
          </a:p>
        </p:txBody>
      </p:sp>
      <p:sp>
        <p:nvSpPr>
          <p:cNvPr id="3" name="Text Placeholder 2">
            <a:extLst>
              <a:ext uri="{FF2B5EF4-FFF2-40B4-BE49-F238E27FC236}">
                <a16:creationId xmlns:a16="http://schemas.microsoft.com/office/drawing/2014/main" id="{4F6F5689-2EF8-6B84-6F52-6502878F22BD}"/>
              </a:ext>
            </a:extLst>
          </p:cNvPr>
          <p:cNvSpPr>
            <a:spLocks noGrp="1"/>
          </p:cNvSpPr>
          <p:nvPr>
            <p:ph type="body" idx="1"/>
          </p:nvPr>
        </p:nvSpPr>
        <p:spPr/>
        <p:txBody>
          <a:bodyPr/>
          <a:lstStyle/>
          <a:p>
            <a:r>
              <a:rPr lang="en-US" dirty="0"/>
              <a:t>APEC Trial</a:t>
            </a:r>
          </a:p>
          <a:p>
            <a:r>
              <a:rPr lang="en-US" dirty="0"/>
              <a:t>Lancet 2020</a:t>
            </a:r>
          </a:p>
          <a:p>
            <a:endParaRPr lang="en-US" dirty="0"/>
          </a:p>
        </p:txBody>
      </p:sp>
      <p:sp>
        <p:nvSpPr>
          <p:cNvPr id="4" name="Date Placeholder 3">
            <a:extLst>
              <a:ext uri="{FF2B5EF4-FFF2-40B4-BE49-F238E27FC236}">
                <a16:creationId xmlns:a16="http://schemas.microsoft.com/office/drawing/2014/main" id="{1CE101E6-AF51-254A-98CD-EF3E5BA6B197}"/>
              </a:ext>
            </a:extLst>
          </p:cNvPr>
          <p:cNvSpPr>
            <a:spLocks noGrp="1"/>
          </p:cNvSpPr>
          <p:nvPr>
            <p:ph type="dt" sz="half" idx="10"/>
          </p:nvPr>
        </p:nvSpPr>
        <p:spPr/>
        <p:txBody>
          <a:bodyPr/>
          <a:lstStyle/>
          <a:p>
            <a:fld id="{821DD4EA-3286-4922-AB5F-42607C6402B8}" type="datetime1">
              <a:rPr lang="en-US" smtClean="0"/>
              <a:t>12/2/25</a:t>
            </a:fld>
            <a:endParaRPr lang="en-US"/>
          </a:p>
        </p:txBody>
      </p:sp>
      <p:pic>
        <p:nvPicPr>
          <p:cNvPr id="6" name="Picture 5">
            <a:extLst>
              <a:ext uri="{FF2B5EF4-FFF2-40B4-BE49-F238E27FC236}">
                <a16:creationId xmlns:a16="http://schemas.microsoft.com/office/drawing/2014/main" id="{D2AE0744-2292-EC2D-12E7-1D258E2B46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0343" y="1183263"/>
            <a:ext cx="5644557" cy="2576233"/>
          </a:xfrm>
          <a:prstGeom prst="rect">
            <a:avLst/>
          </a:prstGeom>
        </p:spPr>
      </p:pic>
    </p:spTree>
    <p:extLst>
      <p:ext uri="{BB962C8B-B14F-4D97-AF65-F5344CB8AC3E}">
        <p14:creationId xmlns:p14="http://schemas.microsoft.com/office/powerpoint/2010/main" val="346181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C662-B632-658E-728C-B4AAD0386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93D61-FEFD-B312-5648-D976B7594F1D}"/>
              </a:ext>
            </a:extLst>
          </p:cNvPr>
          <p:cNvSpPr>
            <a:spLocks noGrp="1"/>
          </p:cNvSpPr>
          <p:nvPr>
            <p:ph type="title"/>
          </p:nvPr>
        </p:nvSpPr>
        <p:spPr/>
        <p:txBody>
          <a:bodyPr/>
          <a:lstStyle/>
          <a:p>
            <a:r>
              <a:rPr lang="en-US" dirty="0"/>
              <a:t>APEC TRIAL</a:t>
            </a:r>
          </a:p>
        </p:txBody>
      </p:sp>
      <p:sp>
        <p:nvSpPr>
          <p:cNvPr id="3" name="Date Placeholder 2">
            <a:extLst>
              <a:ext uri="{FF2B5EF4-FFF2-40B4-BE49-F238E27FC236}">
                <a16:creationId xmlns:a16="http://schemas.microsoft.com/office/drawing/2014/main" id="{265E25E1-D1CB-F0FF-6B64-3BC23973E573}"/>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FA518622-08FC-7377-EAC5-B7EB7C59B429}"/>
              </a:ext>
            </a:extLst>
          </p:cNvPr>
          <p:cNvSpPr>
            <a:spLocks noGrp="1"/>
          </p:cNvSpPr>
          <p:nvPr>
            <p:ph type="body" sz="quarter" idx="14"/>
          </p:nvPr>
        </p:nvSpPr>
        <p:spPr>
          <a:xfrm>
            <a:off x="430213" y="1025203"/>
            <a:ext cx="5486400" cy="409942"/>
          </a:xfrm>
        </p:spPr>
        <p:txBody>
          <a:bodyPr/>
          <a:lstStyle/>
          <a:p>
            <a:r>
              <a:rPr lang="en-US" dirty="0"/>
              <a:t>Lancet 2020:  RCT, 26 centers, n= 232</a:t>
            </a:r>
          </a:p>
        </p:txBody>
      </p:sp>
      <p:sp>
        <p:nvSpPr>
          <p:cNvPr id="8" name="Content Placeholder 7">
            <a:extLst>
              <a:ext uri="{FF2B5EF4-FFF2-40B4-BE49-F238E27FC236}">
                <a16:creationId xmlns:a16="http://schemas.microsoft.com/office/drawing/2014/main" id="{435A5C72-96F0-C8F1-D0F7-BE153A143619}"/>
              </a:ext>
            </a:extLst>
          </p:cNvPr>
          <p:cNvSpPr>
            <a:spLocks noGrp="1"/>
          </p:cNvSpPr>
          <p:nvPr>
            <p:ph idx="1"/>
          </p:nvPr>
        </p:nvSpPr>
        <p:spPr>
          <a:xfrm>
            <a:off x="420650" y="1435145"/>
            <a:ext cx="4051501" cy="2783996"/>
          </a:xfrm>
        </p:spPr>
        <p:txBody>
          <a:bodyPr/>
          <a:lstStyle/>
          <a:p>
            <a:r>
              <a:rPr lang="en-US" dirty="0"/>
              <a:t>Inclusion: gallstone pancreatitis and predicted severe </a:t>
            </a:r>
            <a:r>
              <a:rPr lang="en-US" dirty="0" err="1"/>
              <a:t>dz</a:t>
            </a:r>
            <a:r>
              <a:rPr lang="en-US" dirty="0"/>
              <a:t> (APACHE &gt; 8, Imrie &gt; 3, or CRP&gt;150 mg/dL)</a:t>
            </a:r>
          </a:p>
          <a:p>
            <a:r>
              <a:rPr lang="en-US" dirty="0"/>
              <a:t>Exclusion: 24+ </a:t>
            </a:r>
            <a:r>
              <a:rPr lang="en-US" dirty="0" err="1"/>
              <a:t>hrs</a:t>
            </a:r>
            <a:r>
              <a:rPr lang="en-US" dirty="0"/>
              <a:t> in, </a:t>
            </a:r>
            <a:r>
              <a:rPr lang="en-US" b="1" dirty="0"/>
              <a:t>cholangitis</a:t>
            </a:r>
            <a:r>
              <a:rPr lang="en-US" dirty="0"/>
              <a:t> = fever + (CBD stone, </a:t>
            </a:r>
            <a:r>
              <a:rPr lang="en-US" dirty="0" err="1"/>
              <a:t>dil</a:t>
            </a:r>
            <a:r>
              <a:rPr lang="en-US" dirty="0"/>
              <a:t> CBD, progressive cholestasis)</a:t>
            </a:r>
          </a:p>
          <a:p>
            <a:r>
              <a:rPr lang="en-US" dirty="0"/>
              <a:t>Outcome: 6 mo. mortality or major complication (organ failure, necrosis, bacteremia, cholangitis, </a:t>
            </a:r>
            <a:r>
              <a:rPr lang="en-US" dirty="0" err="1"/>
              <a:t>Pna</a:t>
            </a:r>
            <a:r>
              <a:rPr lang="en-US" dirty="0"/>
              <a:t>, or exocrine insufficiency)</a:t>
            </a:r>
          </a:p>
        </p:txBody>
      </p:sp>
      <p:pic>
        <p:nvPicPr>
          <p:cNvPr id="7" name="Picture 6">
            <a:extLst>
              <a:ext uri="{FF2B5EF4-FFF2-40B4-BE49-F238E27FC236}">
                <a16:creationId xmlns:a16="http://schemas.microsoft.com/office/drawing/2014/main" id="{0D0F4D8B-B152-DFF3-310B-28389BEAF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7190" y="0"/>
            <a:ext cx="3857625" cy="5143500"/>
          </a:xfrm>
          <a:prstGeom prst="rect">
            <a:avLst/>
          </a:prstGeom>
        </p:spPr>
      </p:pic>
      <p:sp>
        <p:nvSpPr>
          <p:cNvPr id="5" name="Text Placeholder 16">
            <a:extLst>
              <a:ext uri="{FF2B5EF4-FFF2-40B4-BE49-F238E27FC236}">
                <a16:creationId xmlns:a16="http://schemas.microsoft.com/office/drawing/2014/main" id="{C7507E27-9417-D096-838A-A7F3E7CDFAC2}"/>
              </a:ext>
            </a:extLst>
          </p:cNvPr>
          <p:cNvSpPr txBox="1">
            <a:spLocks/>
          </p:cNvSpPr>
          <p:nvPr/>
        </p:nvSpPr>
        <p:spPr>
          <a:xfrm>
            <a:off x="3447286" y="4834761"/>
            <a:ext cx="2139696" cy="234772"/>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APEC Trial, Lancet 2020</a:t>
            </a:r>
          </a:p>
        </p:txBody>
      </p:sp>
    </p:spTree>
    <p:extLst>
      <p:ext uri="{BB962C8B-B14F-4D97-AF65-F5344CB8AC3E}">
        <p14:creationId xmlns:p14="http://schemas.microsoft.com/office/powerpoint/2010/main" val="259572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36F6-8F85-4ED3-B4EC-7B3CDA5F9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B7FF7-8E0F-3900-F1CA-23C1914D3844}"/>
              </a:ext>
            </a:extLst>
          </p:cNvPr>
          <p:cNvSpPr>
            <a:spLocks noGrp="1"/>
          </p:cNvSpPr>
          <p:nvPr>
            <p:ph type="title"/>
          </p:nvPr>
        </p:nvSpPr>
        <p:spPr/>
        <p:txBody>
          <a:bodyPr/>
          <a:lstStyle/>
          <a:p>
            <a:r>
              <a:rPr lang="en-US" dirty="0"/>
              <a:t>APEC TRIAL</a:t>
            </a:r>
          </a:p>
        </p:txBody>
      </p:sp>
      <p:sp>
        <p:nvSpPr>
          <p:cNvPr id="3" name="Date Placeholder 2">
            <a:extLst>
              <a:ext uri="{FF2B5EF4-FFF2-40B4-BE49-F238E27FC236}">
                <a16:creationId xmlns:a16="http://schemas.microsoft.com/office/drawing/2014/main" id="{7DB4CAAB-7170-B9C0-296E-1BB56042B844}"/>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7966B158-0C3F-F9B9-A49C-729AECBD411D}"/>
              </a:ext>
            </a:extLst>
          </p:cNvPr>
          <p:cNvSpPr>
            <a:spLocks noGrp="1"/>
          </p:cNvSpPr>
          <p:nvPr>
            <p:ph type="body" sz="quarter" idx="14"/>
          </p:nvPr>
        </p:nvSpPr>
        <p:spPr/>
        <p:txBody>
          <a:bodyPr/>
          <a:lstStyle/>
          <a:p>
            <a:r>
              <a:rPr lang="en-US" dirty="0"/>
              <a:t>Outcomes</a:t>
            </a:r>
          </a:p>
        </p:txBody>
      </p:sp>
      <p:sp>
        <p:nvSpPr>
          <p:cNvPr id="5" name="Content Placeholder 4">
            <a:extLst>
              <a:ext uri="{FF2B5EF4-FFF2-40B4-BE49-F238E27FC236}">
                <a16:creationId xmlns:a16="http://schemas.microsoft.com/office/drawing/2014/main" id="{937FE580-89EA-B734-D42E-D927CA05B12F}"/>
              </a:ext>
            </a:extLst>
          </p:cNvPr>
          <p:cNvSpPr>
            <a:spLocks noGrp="1"/>
          </p:cNvSpPr>
          <p:nvPr>
            <p:ph idx="1"/>
          </p:nvPr>
        </p:nvSpPr>
        <p:spPr/>
        <p:txBody>
          <a:bodyPr/>
          <a:lstStyle/>
          <a:p>
            <a:r>
              <a:rPr lang="en-US" dirty="0"/>
              <a:t>Early (24h from </a:t>
            </a:r>
            <a:r>
              <a:rPr lang="en-US" dirty="0" err="1"/>
              <a:t>hosp</a:t>
            </a:r>
            <a:r>
              <a:rPr lang="en-US" dirty="0"/>
              <a:t>, 72h from symptom) ERCP &amp; sphincterotomy</a:t>
            </a:r>
          </a:p>
          <a:p>
            <a:r>
              <a:rPr lang="en-US" dirty="0"/>
              <a:t>1: 38% </a:t>
            </a:r>
          </a:p>
          <a:p>
            <a:pPr lvl="1"/>
            <a:r>
              <a:rPr lang="en-US" dirty="0"/>
              <a:t>0.87 (0.64–1.18), P=.37</a:t>
            </a:r>
          </a:p>
          <a:p>
            <a:r>
              <a:rPr lang="en-US" dirty="0"/>
              <a:t>Cholangitis: 2%</a:t>
            </a:r>
          </a:p>
          <a:p>
            <a:r>
              <a:rPr lang="en-US" dirty="0"/>
              <a:t>Recurrent Biliary Panc: 0</a:t>
            </a:r>
          </a:p>
          <a:p>
            <a:r>
              <a:rPr lang="en-US" dirty="0"/>
              <a:t>ICU admission: 21%</a:t>
            </a:r>
          </a:p>
        </p:txBody>
      </p:sp>
      <p:sp>
        <p:nvSpPr>
          <p:cNvPr id="6" name="Content Placeholder 5">
            <a:extLst>
              <a:ext uri="{FF2B5EF4-FFF2-40B4-BE49-F238E27FC236}">
                <a16:creationId xmlns:a16="http://schemas.microsoft.com/office/drawing/2014/main" id="{66A9C9A1-A201-BBF1-A332-CFD9AE68D662}"/>
              </a:ext>
            </a:extLst>
          </p:cNvPr>
          <p:cNvSpPr>
            <a:spLocks noGrp="1"/>
          </p:cNvSpPr>
          <p:nvPr>
            <p:ph idx="15"/>
          </p:nvPr>
        </p:nvSpPr>
        <p:spPr/>
        <p:txBody>
          <a:bodyPr/>
          <a:lstStyle/>
          <a:p>
            <a:r>
              <a:rPr lang="en-US" dirty="0"/>
              <a:t>Std, w/ ERCP &amp; sphincterotomy if cholangitis developed.  [=31%]</a:t>
            </a:r>
          </a:p>
          <a:p>
            <a:r>
              <a:rPr lang="en-US" dirty="0"/>
              <a:t>1: 44%</a:t>
            </a:r>
          </a:p>
          <a:p>
            <a:r>
              <a:rPr lang="en-US" dirty="0"/>
              <a:t>Cholangitis: 10% (P = 0.01)</a:t>
            </a:r>
          </a:p>
          <a:p>
            <a:r>
              <a:rPr lang="en-US" dirty="0"/>
              <a:t>Recurrent Biliary Panc: 9% (P = .001)</a:t>
            </a:r>
          </a:p>
          <a:p>
            <a:r>
              <a:rPr lang="en-US" dirty="0"/>
              <a:t>ICU admission: 12% (P = .06)</a:t>
            </a:r>
          </a:p>
        </p:txBody>
      </p:sp>
    </p:spTree>
    <p:extLst>
      <p:ext uri="{BB962C8B-B14F-4D97-AF65-F5344CB8AC3E}">
        <p14:creationId xmlns:p14="http://schemas.microsoft.com/office/powerpoint/2010/main" val="274147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C0A0-5C80-F857-2814-44C185702317}"/>
              </a:ext>
            </a:extLst>
          </p:cNvPr>
          <p:cNvSpPr>
            <a:spLocks noGrp="1"/>
          </p:cNvSpPr>
          <p:nvPr>
            <p:ph type="title"/>
          </p:nvPr>
        </p:nvSpPr>
        <p:spPr/>
        <p:txBody>
          <a:bodyPr/>
          <a:lstStyle/>
          <a:p>
            <a:r>
              <a:rPr lang="en-US" dirty="0"/>
              <a:t>Guidelines say: </a:t>
            </a:r>
          </a:p>
        </p:txBody>
      </p:sp>
      <p:sp>
        <p:nvSpPr>
          <p:cNvPr id="3" name="Date Placeholder 2">
            <a:extLst>
              <a:ext uri="{FF2B5EF4-FFF2-40B4-BE49-F238E27FC236}">
                <a16:creationId xmlns:a16="http://schemas.microsoft.com/office/drawing/2014/main" id="{91E59EF9-787C-3470-8621-523536EC6DEE}"/>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F9E3A264-30E0-0981-8B87-5BB29EB0957E}"/>
              </a:ext>
            </a:extLst>
          </p:cNvPr>
          <p:cNvSpPr>
            <a:spLocks noGrp="1"/>
          </p:cNvSpPr>
          <p:nvPr>
            <p:ph type="body" sz="quarter" idx="14"/>
          </p:nvPr>
        </p:nvSpPr>
        <p:spPr/>
        <p:txBody>
          <a:bodyPr/>
          <a:lstStyle/>
          <a:p>
            <a:r>
              <a:rPr lang="en-US" dirty="0"/>
              <a:t>only when there’s cholangitis or clear persistent biliary obstruction (</a:t>
            </a:r>
            <a:r>
              <a:rPr lang="en-US" dirty="0" err="1"/>
              <a:t>bili</a:t>
            </a:r>
            <a:r>
              <a:rPr lang="en-US" dirty="0"/>
              <a:t> ≥ 3-5)</a:t>
            </a:r>
          </a:p>
        </p:txBody>
      </p:sp>
      <p:sp>
        <p:nvSpPr>
          <p:cNvPr id="6" name="Content Placeholder 5">
            <a:extLst>
              <a:ext uri="{FF2B5EF4-FFF2-40B4-BE49-F238E27FC236}">
                <a16:creationId xmlns:a16="http://schemas.microsoft.com/office/drawing/2014/main" id="{2B02D9DF-C9F2-4D52-393B-408F7A43ABC8}"/>
              </a:ext>
            </a:extLst>
          </p:cNvPr>
          <p:cNvSpPr>
            <a:spLocks noGrp="1"/>
          </p:cNvSpPr>
          <p:nvPr>
            <p:ph idx="15"/>
          </p:nvPr>
        </p:nvSpPr>
        <p:spPr>
          <a:xfrm>
            <a:off x="430213" y="2182807"/>
            <a:ext cx="4051501" cy="288555"/>
          </a:xfrm>
        </p:spPr>
        <p:txBody>
          <a:bodyPr/>
          <a:lstStyle/>
          <a:p>
            <a:pPr marL="0" indent="0">
              <a:buNone/>
            </a:pPr>
            <a:r>
              <a:rPr lang="en-US" dirty="0"/>
              <a:t>not just “severe” biliary AP – many transient. </a:t>
            </a:r>
          </a:p>
          <a:p>
            <a:endParaRPr lang="en-US" dirty="0"/>
          </a:p>
        </p:txBody>
      </p:sp>
      <p:pic>
        <p:nvPicPr>
          <p:cNvPr id="7" name="Picture 6">
            <a:extLst>
              <a:ext uri="{FF2B5EF4-FFF2-40B4-BE49-F238E27FC236}">
                <a16:creationId xmlns:a16="http://schemas.microsoft.com/office/drawing/2014/main" id="{4FD19734-1682-124B-A5DC-4D8E435C15D0}"/>
              </a:ext>
            </a:extLst>
          </p:cNvPr>
          <p:cNvPicPr>
            <a:picLocks noChangeAspect="1"/>
          </p:cNvPicPr>
          <p:nvPr/>
        </p:nvPicPr>
        <p:blipFill>
          <a:blip r:embed="rId3"/>
          <a:stretch>
            <a:fillRect/>
          </a:stretch>
        </p:blipFill>
        <p:spPr>
          <a:xfrm>
            <a:off x="4918859" y="2084322"/>
            <a:ext cx="3979471" cy="2773194"/>
          </a:xfrm>
          <a:prstGeom prst="rect">
            <a:avLst/>
          </a:prstGeom>
        </p:spPr>
      </p:pic>
      <p:pic>
        <p:nvPicPr>
          <p:cNvPr id="8" name="Picture 7">
            <a:extLst>
              <a:ext uri="{FF2B5EF4-FFF2-40B4-BE49-F238E27FC236}">
                <a16:creationId xmlns:a16="http://schemas.microsoft.com/office/drawing/2014/main" id="{DAE2719A-14EF-8181-1C8D-5F6056C9B1AB}"/>
              </a:ext>
            </a:extLst>
          </p:cNvPr>
          <p:cNvPicPr>
            <a:picLocks noChangeAspect="1"/>
          </p:cNvPicPr>
          <p:nvPr/>
        </p:nvPicPr>
        <p:blipFill>
          <a:blip r:embed="rId4"/>
          <a:stretch>
            <a:fillRect/>
          </a:stretch>
        </p:blipFill>
        <p:spPr>
          <a:xfrm>
            <a:off x="245670" y="3169379"/>
            <a:ext cx="4519246" cy="961183"/>
          </a:xfrm>
          <a:prstGeom prst="rect">
            <a:avLst/>
          </a:prstGeom>
        </p:spPr>
      </p:pic>
    </p:spTree>
    <p:extLst>
      <p:ext uri="{BB962C8B-B14F-4D97-AF65-F5344CB8AC3E}">
        <p14:creationId xmlns:p14="http://schemas.microsoft.com/office/powerpoint/2010/main" val="406605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9F6E9-CCAE-89A5-D75D-37B7E13472C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F77B742-464A-543E-4EAD-E5575F13A712}"/>
              </a:ext>
            </a:extLst>
          </p:cNvPr>
          <p:cNvSpPr>
            <a:spLocks noGrp="1"/>
          </p:cNvSpPr>
          <p:nvPr>
            <p:ph type="body" sz="quarter" idx="15"/>
          </p:nvPr>
        </p:nvSpPr>
        <p:spPr>
          <a:xfrm>
            <a:off x="4687206" y="386875"/>
            <a:ext cx="3732894" cy="1858918"/>
          </a:xfrm>
        </p:spPr>
        <p:txBody>
          <a:bodyPr/>
          <a:lstStyle/>
          <a:p>
            <a:r>
              <a:rPr lang="en-US" dirty="0"/>
              <a:t>MAP 70, HR 130, room air. 70kg</a:t>
            </a:r>
          </a:p>
          <a:p>
            <a:r>
              <a:rPr lang="en-US" dirty="0"/>
              <a:t>WBC: 20, Hgb 16.5, </a:t>
            </a:r>
            <a:r>
              <a:rPr lang="en-US" dirty="0" err="1"/>
              <a:t>Plt</a:t>
            </a:r>
            <a:r>
              <a:rPr lang="en-US" dirty="0"/>
              <a:t> 550</a:t>
            </a:r>
          </a:p>
          <a:p>
            <a:r>
              <a:rPr lang="en-US" dirty="0"/>
              <a:t>BMP: 135 / 3.2 / 99 / 16 / 50 / 3 </a:t>
            </a:r>
          </a:p>
          <a:p>
            <a:r>
              <a:rPr lang="en-US" dirty="0"/>
              <a:t>Lipase: 5000, Lactate 7. T 37.2</a:t>
            </a:r>
          </a:p>
          <a:p>
            <a:r>
              <a:rPr lang="en-US" dirty="0"/>
              <a:t>AST/ALT 300/700, Bili 4</a:t>
            </a:r>
          </a:p>
          <a:p>
            <a:r>
              <a:rPr lang="en-US" b="1" dirty="0"/>
              <a:t>Does this patient need a transfer?</a:t>
            </a:r>
          </a:p>
          <a:p>
            <a:r>
              <a:rPr lang="en-US" dirty="0"/>
              <a:t> </a:t>
            </a:r>
          </a:p>
        </p:txBody>
      </p:sp>
      <p:sp>
        <p:nvSpPr>
          <p:cNvPr id="5" name="Title 4">
            <a:extLst>
              <a:ext uri="{FF2B5EF4-FFF2-40B4-BE49-F238E27FC236}">
                <a16:creationId xmlns:a16="http://schemas.microsoft.com/office/drawing/2014/main" id="{81D3346E-8466-F0AE-645C-21FA8BAC3548}"/>
              </a:ext>
            </a:extLst>
          </p:cNvPr>
          <p:cNvSpPr>
            <a:spLocks noGrp="1"/>
          </p:cNvSpPr>
          <p:nvPr>
            <p:ph type="title"/>
          </p:nvPr>
        </p:nvSpPr>
        <p:spPr/>
        <p:txBody>
          <a:bodyPr/>
          <a:lstStyle/>
          <a:p>
            <a:r>
              <a:rPr lang="en-US" dirty="0"/>
              <a:t>Case 2: </a:t>
            </a:r>
            <a:br>
              <a:rPr lang="en-US" dirty="0"/>
            </a:br>
            <a:r>
              <a:rPr lang="en-US" dirty="0"/>
              <a:t>45 F with recent weight loss presents with pancreatitis</a:t>
            </a:r>
          </a:p>
        </p:txBody>
      </p:sp>
      <p:sp>
        <p:nvSpPr>
          <p:cNvPr id="2" name="Date Placeholder 1">
            <a:extLst>
              <a:ext uri="{FF2B5EF4-FFF2-40B4-BE49-F238E27FC236}">
                <a16:creationId xmlns:a16="http://schemas.microsoft.com/office/drawing/2014/main" id="{2208C75E-7F95-3948-E196-4212945DFAA0}"/>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C6398B7C-4DBF-E28A-26AE-369720E7AD38}"/>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0" name="Text Placeholder 8">
            <a:extLst>
              <a:ext uri="{FF2B5EF4-FFF2-40B4-BE49-F238E27FC236}">
                <a16:creationId xmlns:a16="http://schemas.microsoft.com/office/drawing/2014/main" id="{4E1207A3-EE32-93DD-4222-EDFB824A49D9}"/>
              </a:ext>
            </a:extLst>
          </p:cNvPr>
          <p:cNvSpPr txBox="1">
            <a:spLocks/>
          </p:cNvSpPr>
          <p:nvPr/>
        </p:nvSpPr>
        <p:spPr>
          <a:xfrm>
            <a:off x="3229030" y="3327816"/>
            <a:ext cx="5495869" cy="1699826"/>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a.) no, supportive care for severe biliary AP</a:t>
            </a:r>
          </a:p>
          <a:p>
            <a:r>
              <a:rPr lang="en-US" dirty="0"/>
              <a:t>b.) yes, needs immediate ERCP</a:t>
            </a:r>
          </a:p>
          <a:p>
            <a:r>
              <a:rPr lang="en-US" dirty="0"/>
              <a:t>c.) yes, needs immediate MRCP</a:t>
            </a:r>
          </a:p>
          <a:p>
            <a:r>
              <a:rPr lang="en-US" dirty="0"/>
              <a:t>d.) yes, will need cholecystectomy anyway.</a:t>
            </a:r>
          </a:p>
        </p:txBody>
      </p:sp>
    </p:spTree>
    <p:extLst>
      <p:ext uri="{BB962C8B-B14F-4D97-AF65-F5344CB8AC3E}">
        <p14:creationId xmlns:p14="http://schemas.microsoft.com/office/powerpoint/2010/main" val="72469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5CE3-79C3-A8E1-19B0-88E5FC2F248D}"/>
              </a:ext>
            </a:extLst>
          </p:cNvPr>
          <p:cNvSpPr>
            <a:spLocks noGrp="1"/>
          </p:cNvSpPr>
          <p:nvPr>
            <p:ph type="title"/>
          </p:nvPr>
        </p:nvSpPr>
        <p:spPr/>
        <p:txBody>
          <a:bodyPr/>
          <a:lstStyle/>
          <a:p>
            <a:r>
              <a:rPr lang="en-US" dirty="0"/>
              <a:t>GLP-1 RA (probably) do not cause pancreatitis</a:t>
            </a:r>
          </a:p>
        </p:txBody>
      </p:sp>
      <p:sp>
        <p:nvSpPr>
          <p:cNvPr id="3" name="Date Placeholder 2">
            <a:extLst>
              <a:ext uri="{FF2B5EF4-FFF2-40B4-BE49-F238E27FC236}">
                <a16:creationId xmlns:a16="http://schemas.microsoft.com/office/drawing/2014/main" id="{9682A7DB-3734-F2F2-C8F7-D7C555941538}"/>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88F28208-47FD-ECCC-3199-1B924BBDB5A9}"/>
              </a:ext>
            </a:extLst>
          </p:cNvPr>
          <p:cNvSpPr>
            <a:spLocks noGrp="1"/>
          </p:cNvSpPr>
          <p:nvPr>
            <p:ph type="body" sz="quarter" idx="14"/>
          </p:nvPr>
        </p:nvSpPr>
        <p:spPr>
          <a:xfrm>
            <a:off x="430212" y="1266937"/>
            <a:ext cx="6044159" cy="409942"/>
          </a:xfrm>
        </p:spPr>
        <p:txBody>
          <a:bodyPr/>
          <a:lstStyle/>
          <a:p>
            <a:r>
              <a:rPr lang="en-US" dirty="0"/>
              <a:t>Fang et al. Diabetes Care 2025</a:t>
            </a:r>
          </a:p>
        </p:txBody>
      </p:sp>
      <p:pic>
        <p:nvPicPr>
          <p:cNvPr id="9" name="New picture">
            <a:extLst>
              <a:ext uri="{FF2B5EF4-FFF2-40B4-BE49-F238E27FC236}">
                <a16:creationId xmlns:a16="http://schemas.microsoft.com/office/drawing/2014/main" id="{EE99E4C6-D9BC-D77D-EFD1-22E8FE6D5C38}"/>
              </a:ext>
            </a:extLst>
          </p:cNvPr>
          <p:cNvPicPr>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155800" y="1851822"/>
            <a:ext cx="4114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10" name="Picture 9">
            <a:extLst>
              <a:ext uri="{FF2B5EF4-FFF2-40B4-BE49-F238E27FC236}">
                <a16:creationId xmlns:a16="http://schemas.microsoft.com/office/drawing/2014/main" id="{624719FF-EE23-6C0F-2437-63E8B93C5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952" y="3289541"/>
            <a:ext cx="4855028" cy="1282460"/>
          </a:xfrm>
          <a:prstGeom prst="rect">
            <a:avLst/>
          </a:prstGeom>
        </p:spPr>
      </p:pic>
      <p:pic>
        <p:nvPicPr>
          <p:cNvPr id="13" name="Picture 12">
            <a:extLst>
              <a:ext uri="{FF2B5EF4-FFF2-40B4-BE49-F238E27FC236}">
                <a16:creationId xmlns:a16="http://schemas.microsoft.com/office/drawing/2014/main" id="{46D57344-6971-E50E-ED0A-7AD66A1DD8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8766" y="1123459"/>
            <a:ext cx="3757067" cy="1944508"/>
          </a:xfrm>
          <a:prstGeom prst="rect">
            <a:avLst/>
          </a:prstGeom>
        </p:spPr>
      </p:pic>
    </p:spTree>
    <p:extLst>
      <p:ext uri="{BB962C8B-B14F-4D97-AF65-F5344CB8AC3E}">
        <p14:creationId xmlns:p14="http://schemas.microsoft.com/office/powerpoint/2010/main" val="13657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15EE-3D55-2852-B99D-5EE7EA339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2A308-85D3-75EE-51FE-C5D9E264B59B}"/>
              </a:ext>
            </a:extLst>
          </p:cNvPr>
          <p:cNvSpPr>
            <a:spLocks noGrp="1"/>
          </p:cNvSpPr>
          <p:nvPr>
            <p:ph type="title"/>
          </p:nvPr>
        </p:nvSpPr>
        <p:spPr/>
        <p:txBody>
          <a:bodyPr/>
          <a:lstStyle/>
          <a:p>
            <a:r>
              <a:rPr lang="en-US" dirty="0"/>
              <a:t>Learning Objectives</a:t>
            </a:r>
          </a:p>
        </p:txBody>
      </p:sp>
      <p:sp>
        <p:nvSpPr>
          <p:cNvPr id="17" name="Text Placeholder 16">
            <a:extLst>
              <a:ext uri="{FF2B5EF4-FFF2-40B4-BE49-F238E27FC236}">
                <a16:creationId xmlns:a16="http://schemas.microsoft.com/office/drawing/2014/main" id="{7E628C90-D7A9-3C4A-3686-35085F9454A3}"/>
              </a:ext>
            </a:extLst>
          </p:cNvPr>
          <p:cNvSpPr>
            <a:spLocks noGrp="1"/>
          </p:cNvSpPr>
          <p:nvPr>
            <p:ph sz="half" idx="1"/>
          </p:nvPr>
        </p:nvSpPr>
        <p:spPr>
          <a:xfrm>
            <a:off x="420650" y="1003420"/>
            <a:ext cx="8080170" cy="3358375"/>
          </a:xfrm>
        </p:spPr>
        <p:txBody>
          <a:bodyPr/>
          <a:lstStyle/>
          <a:p>
            <a:pPr marL="342900" indent="-342900">
              <a:buAutoNum type="arabicPeriod"/>
            </a:pPr>
            <a:r>
              <a:rPr lang="en-US" dirty="0"/>
              <a:t>Compare </a:t>
            </a:r>
            <a:r>
              <a:rPr lang="en-US" b="1" dirty="0"/>
              <a:t>fluid-shift</a:t>
            </a:r>
            <a:r>
              <a:rPr lang="en-US" dirty="0"/>
              <a:t> mechanisms in acute pancreatitis vs sepsis</a:t>
            </a:r>
          </a:p>
          <a:p>
            <a:pPr marL="342900" indent="-342900">
              <a:buAutoNum type="arabicPeriod"/>
            </a:pPr>
            <a:r>
              <a:rPr lang="en-US" dirty="0"/>
              <a:t>Explain the relevance of </a:t>
            </a:r>
            <a:r>
              <a:rPr lang="en-US" b="1" dirty="0"/>
              <a:t>hematocrit</a:t>
            </a:r>
            <a:r>
              <a:rPr lang="en-US" dirty="0"/>
              <a:t> for guiding resuscitation.</a:t>
            </a:r>
          </a:p>
          <a:p>
            <a:pPr marL="342900" indent="-342900">
              <a:buAutoNum type="arabicPeriod"/>
            </a:pPr>
            <a:r>
              <a:rPr lang="en-US" dirty="0"/>
              <a:t>Use recent trial data to estimate a </a:t>
            </a:r>
            <a:r>
              <a:rPr lang="en-US" b="1" dirty="0"/>
              <a:t>usual fluid resuscitation</a:t>
            </a:r>
            <a:r>
              <a:rPr lang="en-US" dirty="0"/>
              <a:t> strategy</a:t>
            </a:r>
          </a:p>
          <a:p>
            <a:pPr marL="342900" indent="-342900">
              <a:buAutoNum type="arabicPeriod"/>
            </a:pPr>
            <a:r>
              <a:rPr lang="en-US" dirty="0"/>
              <a:t>Diagnose </a:t>
            </a:r>
            <a:r>
              <a:rPr lang="en-US" b="1" dirty="0"/>
              <a:t>non-gallstone</a:t>
            </a:r>
            <a:r>
              <a:rPr lang="en-US" dirty="0"/>
              <a:t> pancreatitis, </a:t>
            </a:r>
            <a:r>
              <a:rPr lang="en-US" b="1" dirty="0"/>
              <a:t>gallstone</a:t>
            </a:r>
            <a:r>
              <a:rPr lang="en-US" dirty="0"/>
              <a:t> pancreatitis </a:t>
            </a:r>
            <a:r>
              <a:rPr lang="en-US" b="1" dirty="0"/>
              <a:t>without cholangitis</a:t>
            </a:r>
            <a:r>
              <a:rPr lang="en-US" dirty="0"/>
              <a:t> and </a:t>
            </a:r>
            <a:r>
              <a:rPr lang="en-US" b="1" dirty="0"/>
              <a:t>gallstone</a:t>
            </a:r>
            <a:r>
              <a:rPr lang="en-US" dirty="0"/>
              <a:t> pancreatitis </a:t>
            </a:r>
            <a:r>
              <a:rPr lang="en-US" b="1" dirty="0"/>
              <a:t>with cholangitis</a:t>
            </a:r>
            <a:r>
              <a:rPr lang="en-US" dirty="0"/>
              <a:t> and recognize the management implications. </a:t>
            </a:r>
          </a:p>
          <a:p>
            <a:pPr marL="342900" indent="-342900">
              <a:buAutoNum type="arabicPeriod"/>
            </a:pPr>
            <a:r>
              <a:rPr lang="en-US" dirty="0"/>
              <a:t>Evaluate when pancreatic fluid collections ought to be </a:t>
            </a:r>
            <a:r>
              <a:rPr lang="en-US" b="1" dirty="0"/>
              <a:t>drained</a:t>
            </a:r>
            <a:r>
              <a:rPr lang="en-US" dirty="0"/>
              <a:t> and when </a:t>
            </a:r>
            <a:r>
              <a:rPr lang="en-US" b="1" dirty="0"/>
              <a:t>antibiotics</a:t>
            </a:r>
            <a:r>
              <a:rPr lang="en-US" dirty="0"/>
              <a:t> should be started. </a:t>
            </a:r>
          </a:p>
          <a:p>
            <a:pPr marL="342900" indent="-342900">
              <a:buAutoNum type="arabicPeriod"/>
            </a:pPr>
            <a:r>
              <a:rPr lang="en-US" dirty="0"/>
              <a:t>Explain when </a:t>
            </a:r>
            <a:r>
              <a:rPr lang="en-US" b="1" dirty="0"/>
              <a:t>enteral nutrition</a:t>
            </a:r>
            <a:r>
              <a:rPr lang="en-US" dirty="0"/>
              <a:t> should be started, and </a:t>
            </a:r>
            <a:r>
              <a:rPr lang="en-US" b="1" dirty="0"/>
              <a:t>for what purpose</a:t>
            </a:r>
            <a:r>
              <a:rPr lang="en-US" dirty="0"/>
              <a:t>. </a:t>
            </a:r>
          </a:p>
        </p:txBody>
      </p:sp>
      <p:sp>
        <p:nvSpPr>
          <p:cNvPr id="3" name="Date Placeholder 2">
            <a:extLst>
              <a:ext uri="{FF2B5EF4-FFF2-40B4-BE49-F238E27FC236}">
                <a16:creationId xmlns:a16="http://schemas.microsoft.com/office/drawing/2014/main" id="{CF83AEB6-D26B-3710-C631-72ECD530D0B8}"/>
              </a:ext>
            </a:extLst>
          </p:cNvPr>
          <p:cNvSpPr>
            <a:spLocks noGrp="1"/>
          </p:cNvSpPr>
          <p:nvPr>
            <p:ph type="dt" sz="half" idx="10"/>
          </p:nvPr>
        </p:nvSpPr>
        <p:spPr/>
        <p:txBody>
          <a:bodyPr/>
          <a:lstStyle/>
          <a:p>
            <a:fld id="{C57FC656-5C48-4040-9A99-34B2BA38BAE5}" type="datetime1">
              <a:rPr lang="en-US" smtClean="0"/>
              <a:t>12/2/25</a:t>
            </a:fld>
            <a:endParaRPr lang="en-US"/>
          </a:p>
        </p:txBody>
      </p:sp>
    </p:spTree>
    <p:extLst>
      <p:ext uri="{BB962C8B-B14F-4D97-AF65-F5344CB8AC3E}">
        <p14:creationId xmlns:p14="http://schemas.microsoft.com/office/powerpoint/2010/main" val="163365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0057-7E66-DBA9-E485-E29448E70FC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C60932C-C0F2-E32A-00CB-080D7B25FB34}"/>
              </a:ext>
            </a:extLst>
          </p:cNvPr>
          <p:cNvSpPr>
            <a:spLocks noGrp="1"/>
          </p:cNvSpPr>
          <p:nvPr>
            <p:ph type="body" sz="quarter" idx="15"/>
          </p:nvPr>
        </p:nvSpPr>
        <p:spPr>
          <a:xfrm>
            <a:off x="4687205" y="386875"/>
            <a:ext cx="4037693" cy="1858918"/>
          </a:xfrm>
        </p:spPr>
        <p:txBody>
          <a:bodyPr/>
          <a:lstStyle/>
          <a:p>
            <a:r>
              <a:rPr lang="en-US" dirty="0"/>
              <a:t>MAP 80, HR 110, room air. 60kg</a:t>
            </a:r>
          </a:p>
          <a:p>
            <a:r>
              <a:rPr lang="en-US" dirty="0"/>
              <a:t>WBC: 20, Hgb 16.5, </a:t>
            </a:r>
            <a:r>
              <a:rPr lang="en-US" dirty="0" err="1"/>
              <a:t>Plt</a:t>
            </a:r>
            <a:r>
              <a:rPr lang="en-US" dirty="0"/>
              <a:t> 550</a:t>
            </a:r>
          </a:p>
          <a:p>
            <a:r>
              <a:rPr lang="en-US" dirty="0"/>
              <a:t>BMP: 135 / 3.2 / 99 / 16 / 50 / 1.5 </a:t>
            </a:r>
          </a:p>
          <a:p>
            <a:r>
              <a:rPr lang="en-US" dirty="0"/>
              <a:t>T 38.5C</a:t>
            </a:r>
          </a:p>
          <a:p>
            <a:r>
              <a:rPr lang="en-US" dirty="0"/>
              <a:t>CT A/P: Necrosis, Peri-</a:t>
            </a:r>
            <a:r>
              <a:rPr lang="en-US" dirty="0" err="1"/>
              <a:t>panc</a:t>
            </a:r>
            <a:r>
              <a:rPr lang="en-US" dirty="0"/>
              <a:t> fluid collection with gas. </a:t>
            </a:r>
            <a:r>
              <a:rPr lang="en-US" b="1" dirty="0"/>
              <a:t>Next move(s)?</a:t>
            </a:r>
          </a:p>
          <a:p>
            <a:r>
              <a:rPr lang="en-US" dirty="0"/>
              <a:t> </a:t>
            </a:r>
          </a:p>
        </p:txBody>
      </p:sp>
      <p:sp>
        <p:nvSpPr>
          <p:cNvPr id="5" name="Title 4">
            <a:extLst>
              <a:ext uri="{FF2B5EF4-FFF2-40B4-BE49-F238E27FC236}">
                <a16:creationId xmlns:a16="http://schemas.microsoft.com/office/drawing/2014/main" id="{AC72563D-11EA-CDBB-9F8C-F500C218EF19}"/>
              </a:ext>
            </a:extLst>
          </p:cNvPr>
          <p:cNvSpPr>
            <a:spLocks noGrp="1"/>
          </p:cNvSpPr>
          <p:nvPr>
            <p:ph type="title"/>
          </p:nvPr>
        </p:nvSpPr>
        <p:spPr/>
        <p:txBody>
          <a:bodyPr/>
          <a:lstStyle/>
          <a:p>
            <a:r>
              <a:rPr lang="en-US" dirty="0"/>
              <a:t>Case 3: </a:t>
            </a:r>
            <a:br>
              <a:rPr lang="en-US" dirty="0"/>
            </a:br>
            <a:r>
              <a:rPr lang="en-US" dirty="0"/>
              <a:t>45 F is 14 days into severe AP. Fevers and </a:t>
            </a:r>
            <a:r>
              <a:rPr lang="en-US" dirty="0" err="1"/>
              <a:t>abd</a:t>
            </a:r>
            <a:r>
              <a:rPr lang="en-US" dirty="0"/>
              <a:t> pain worsen</a:t>
            </a:r>
          </a:p>
        </p:txBody>
      </p:sp>
      <p:sp>
        <p:nvSpPr>
          <p:cNvPr id="2" name="Date Placeholder 1">
            <a:extLst>
              <a:ext uri="{FF2B5EF4-FFF2-40B4-BE49-F238E27FC236}">
                <a16:creationId xmlns:a16="http://schemas.microsoft.com/office/drawing/2014/main" id="{654AEC12-81C8-5B70-CDBB-6745F29D0C48}"/>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8C4574E7-C843-DC43-FDE8-1B208A733512}"/>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0" name="Text Placeholder 8">
            <a:extLst>
              <a:ext uri="{FF2B5EF4-FFF2-40B4-BE49-F238E27FC236}">
                <a16:creationId xmlns:a16="http://schemas.microsoft.com/office/drawing/2014/main" id="{C7A2E498-49B4-ECFD-E5F7-3A92803EF07E}"/>
              </a:ext>
            </a:extLst>
          </p:cNvPr>
          <p:cNvSpPr txBox="1">
            <a:spLocks/>
          </p:cNvSpPr>
          <p:nvPr/>
        </p:nvSpPr>
        <p:spPr>
          <a:xfrm>
            <a:off x="4031004" y="2966356"/>
            <a:ext cx="5495869" cy="1858918"/>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 antibiotics</a:t>
            </a:r>
          </a:p>
          <a:p>
            <a:r>
              <a:rPr lang="en-US" dirty="0"/>
              <a:t>b.) antifungals</a:t>
            </a:r>
          </a:p>
          <a:p>
            <a:r>
              <a:rPr lang="en-US" dirty="0"/>
              <a:t>C.) fine-needle aspiration</a:t>
            </a:r>
          </a:p>
          <a:p>
            <a:r>
              <a:rPr lang="en-US" dirty="0"/>
              <a:t>d.) surgery</a:t>
            </a:r>
          </a:p>
          <a:p>
            <a:r>
              <a:rPr lang="en-US" dirty="0"/>
              <a:t>e.) endoscopic drainage</a:t>
            </a:r>
          </a:p>
        </p:txBody>
      </p:sp>
    </p:spTree>
    <p:extLst>
      <p:ext uri="{BB962C8B-B14F-4D97-AF65-F5344CB8AC3E}">
        <p14:creationId xmlns:p14="http://schemas.microsoft.com/office/powerpoint/2010/main" val="359494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0907-AE8D-29F9-E69B-8CF4CF055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C2EB5-5F61-589B-5A16-F0E8D66E794A}"/>
              </a:ext>
            </a:extLst>
          </p:cNvPr>
          <p:cNvSpPr>
            <a:spLocks noGrp="1"/>
          </p:cNvSpPr>
          <p:nvPr>
            <p:ph type="title"/>
          </p:nvPr>
        </p:nvSpPr>
        <p:spPr/>
        <p:txBody>
          <a:bodyPr/>
          <a:lstStyle/>
          <a:p>
            <a:r>
              <a:rPr lang="en-US" dirty="0"/>
              <a:t>Early antibiotics</a:t>
            </a:r>
          </a:p>
        </p:txBody>
      </p:sp>
      <p:sp>
        <p:nvSpPr>
          <p:cNvPr id="7" name="Text Placeholder 6">
            <a:extLst>
              <a:ext uri="{FF2B5EF4-FFF2-40B4-BE49-F238E27FC236}">
                <a16:creationId xmlns:a16="http://schemas.microsoft.com/office/drawing/2014/main" id="{F9DF37EF-855E-B8A1-4FB5-4B8257DC5311}"/>
              </a:ext>
            </a:extLst>
          </p:cNvPr>
          <p:cNvSpPr>
            <a:spLocks noGrp="1"/>
          </p:cNvSpPr>
          <p:nvPr>
            <p:ph type="body" sz="quarter" idx="14"/>
          </p:nvPr>
        </p:nvSpPr>
        <p:spPr>
          <a:xfrm>
            <a:off x="419098" y="856235"/>
            <a:ext cx="5486400" cy="409942"/>
          </a:xfrm>
        </p:spPr>
        <p:txBody>
          <a:bodyPr/>
          <a:lstStyle/>
          <a:p>
            <a:r>
              <a:rPr lang="en-US" dirty="0"/>
              <a:t>Would it prevent this?</a:t>
            </a:r>
          </a:p>
        </p:txBody>
      </p:sp>
      <p:sp>
        <p:nvSpPr>
          <p:cNvPr id="17" name="Text Placeholder 16">
            <a:extLst>
              <a:ext uri="{FF2B5EF4-FFF2-40B4-BE49-F238E27FC236}">
                <a16:creationId xmlns:a16="http://schemas.microsoft.com/office/drawing/2014/main" id="{D76FD26E-E05B-85BB-B2AB-A405B567CEBD}"/>
              </a:ext>
            </a:extLst>
          </p:cNvPr>
          <p:cNvSpPr>
            <a:spLocks noGrp="1"/>
          </p:cNvSpPr>
          <p:nvPr>
            <p:ph sz="half" idx="1"/>
          </p:nvPr>
        </p:nvSpPr>
        <p:spPr>
          <a:xfrm>
            <a:off x="420650" y="1266177"/>
            <a:ext cx="8080170" cy="2783996"/>
          </a:xfrm>
        </p:spPr>
        <p:txBody>
          <a:bodyPr/>
          <a:lstStyle/>
          <a:p>
            <a:r>
              <a:rPr lang="en-US" dirty="0"/>
              <a:t>Infectious complications drive mortality; patients with infections fair badly.</a:t>
            </a:r>
          </a:p>
          <a:p>
            <a:r>
              <a:rPr lang="en-US" dirty="0"/>
              <a:t>“There have been </a:t>
            </a:r>
            <a:r>
              <a:rPr lang="en-US" b="1" dirty="0"/>
              <a:t>11 prospective randomized trials </a:t>
            </a:r>
            <a:r>
              <a:rPr lang="en-US" dirty="0"/>
              <a:t>of evaluating the use of prophylactic antibiotics in severe AP, with rigorous study design, participants, and outcome measures since 1993. Similarly, there were </a:t>
            </a:r>
            <a:r>
              <a:rPr lang="en-US" b="1" dirty="0"/>
              <a:t>10 meta-analyses </a:t>
            </a:r>
            <a:r>
              <a:rPr lang="en-US" dirty="0"/>
              <a:t>reported since 2006 describing the abovementioned RCT”</a:t>
            </a:r>
          </a:p>
          <a:p>
            <a:r>
              <a:rPr lang="en-US" dirty="0"/>
              <a:t>“</a:t>
            </a:r>
            <a:r>
              <a:rPr lang="en-US" b="1" dirty="0"/>
              <a:t>Subsequent better-designed trials have consistently failed</a:t>
            </a:r>
            <a:r>
              <a:rPr lang="en-US" dirty="0"/>
              <a:t> to show a benefit in preventing infectious complications in patients with sterile necrosis, compared to earlier, often unblinded, trials that suggested a benefit”</a:t>
            </a:r>
            <a:br>
              <a:rPr lang="en-US" dirty="0"/>
            </a:br>
            <a:endParaRPr lang="en-US" dirty="0"/>
          </a:p>
          <a:p>
            <a:endParaRPr lang="en-US" dirty="0"/>
          </a:p>
        </p:txBody>
      </p:sp>
      <p:sp>
        <p:nvSpPr>
          <p:cNvPr id="3" name="Date Placeholder 2">
            <a:extLst>
              <a:ext uri="{FF2B5EF4-FFF2-40B4-BE49-F238E27FC236}">
                <a16:creationId xmlns:a16="http://schemas.microsoft.com/office/drawing/2014/main" id="{7F35D6D8-F9BB-88F6-E72B-0A8D07190907}"/>
              </a:ext>
            </a:extLst>
          </p:cNvPr>
          <p:cNvSpPr>
            <a:spLocks noGrp="1"/>
          </p:cNvSpPr>
          <p:nvPr>
            <p:ph type="dt" sz="half" idx="10"/>
          </p:nvPr>
        </p:nvSpPr>
        <p:spPr/>
        <p:txBody>
          <a:bodyPr/>
          <a:lstStyle/>
          <a:p>
            <a:fld id="{C57FC656-5C48-4040-9A99-34B2BA38BAE5}" type="datetime1">
              <a:rPr lang="en-US" smtClean="0"/>
              <a:t>12/2/25</a:t>
            </a:fld>
            <a:endParaRPr lang="en-US"/>
          </a:p>
        </p:txBody>
      </p:sp>
      <p:pic>
        <p:nvPicPr>
          <p:cNvPr id="4" name="Picture 3">
            <a:extLst>
              <a:ext uri="{FF2B5EF4-FFF2-40B4-BE49-F238E27FC236}">
                <a16:creationId xmlns:a16="http://schemas.microsoft.com/office/drawing/2014/main" id="{29F0AF45-67D8-9760-E4F3-9312645971B9}"/>
              </a:ext>
            </a:extLst>
          </p:cNvPr>
          <p:cNvPicPr>
            <a:picLocks noChangeAspect="1"/>
          </p:cNvPicPr>
          <p:nvPr/>
        </p:nvPicPr>
        <p:blipFill>
          <a:blip r:embed="rId3"/>
          <a:stretch>
            <a:fillRect/>
          </a:stretch>
        </p:blipFill>
        <p:spPr>
          <a:xfrm>
            <a:off x="674199" y="3905895"/>
            <a:ext cx="3738567" cy="646671"/>
          </a:xfrm>
          <a:prstGeom prst="rect">
            <a:avLst/>
          </a:prstGeom>
        </p:spPr>
      </p:pic>
      <p:pic>
        <p:nvPicPr>
          <p:cNvPr id="10" name="Picture 9">
            <a:extLst>
              <a:ext uri="{FF2B5EF4-FFF2-40B4-BE49-F238E27FC236}">
                <a16:creationId xmlns:a16="http://schemas.microsoft.com/office/drawing/2014/main" id="{EDD56BB2-283F-B9F2-BF23-C29F2BE47349}"/>
              </a:ext>
            </a:extLst>
          </p:cNvPr>
          <p:cNvPicPr>
            <a:picLocks noChangeAspect="1"/>
          </p:cNvPicPr>
          <p:nvPr/>
        </p:nvPicPr>
        <p:blipFill>
          <a:blip r:embed="rId4"/>
          <a:srcRect/>
          <a:stretch>
            <a:fillRect/>
          </a:stretch>
        </p:blipFill>
        <p:spPr>
          <a:xfrm>
            <a:off x="4412766" y="3905895"/>
            <a:ext cx="3738567" cy="844499"/>
          </a:xfrm>
          <a:prstGeom prst="rect">
            <a:avLst/>
          </a:prstGeom>
        </p:spPr>
      </p:pic>
    </p:spTree>
    <p:extLst>
      <p:ext uri="{BB962C8B-B14F-4D97-AF65-F5344CB8AC3E}">
        <p14:creationId xmlns:p14="http://schemas.microsoft.com/office/powerpoint/2010/main" val="25432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BEED-12F8-C5EC-1964-67E257152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4CA15-3215-12FA-A7A5-BB06E380676D}"/>
              </a:ext>
            </a:extLst>
          </p:cNvPr>
          <p:cNvSpPr>
            <a:spLocks noGrp="1"/>
          </p:cNvSpPr>
          <p:nvPr>
            <p:ph type="title"/>
          </p:nvPr>
        </p:nvSpPr>
        <p:spPr/>
        <p:txBody>
          <a:bodyPr/>
          <a:lstStyle/>
          <a:p>
            <a:r>
              <a:rPr lang="en-US" dirty="0"/>
              <a:t>Pancreatic Necrosis </a:t>
            </a:r>
          </a:p>
        </p:txBody>
      </p:sp>
      <p:sp>
        <p:nvSpPr>
          <p:cNvPr id="7" name="Text Placeholder 6">
            <a:extLst>
              <a:ext uri="{FF2B5EF4-FFF2-40B4-BE49-F238E27FC236}">
                <a16:creationId xmlns:a16="http://schemas.microsoft.com/office/drawing/2014/main" id="{AA08E8D8-ABA1-37FB-1793-CCBFFBED5DD3}"/>
              </a:ext>
            </a:extLst>
          </p:cNvPr>
          <p:cNvSpPr>
            <a:spLocks noGrp="1"/>
          </p:cNvSpPr>
          <p:nvPr>
            <p:ph type="body" sz="quarter" idx="14"/>
          </p:nvPr>
        </p:nvSpPr>
        <p:spPr>
          <a:xfrm>
            <a:off x="430213" y="856235"/>
            <a:ext cx="5603328" cy="409942"/>
          </a:xfrm>
        </p:spPr>
        <p:txBody>
          <a:bodyPr/>
          <a:lstStyle/>
          <a:p>
            <a:r>
              <a:rPr lang="en-US" dirty="0"/>
              <a:t>Infected or not? (Quotes from ACG Guideline)</a:t>
            </a:r>
          </a:p>
        </p:txBody>
      </p:sp>
      <p:sp>
        <p:nvSpPr>
          <p:cNvPr id="17" name="Text Placeholder 16">
            <a:extLst>
              <a:ext uri="{FF2B5EF4-FFF2-40B4-BE49-F238E27FC236}">
                <a16:creationId xmlns:a16="http://schemas.microsoft.com/office/drawing/2014/main" id="{B4114948-C1CC-1228-3E46-BE84568077F3}"/>
              </a:ext>
            </a:extLst>
          </p:cNvPr>
          <p:cNvSpPr>
            <a:spLocks noGrp="1"/>
          </p:cNvSpPr>
          <p:nvPr>
            <p:ph sz="half" idx="1"/>
          </p:nvPr>
        </p:nvSpPr>
        <p:spPr>
          <a:xfrm>
            <a:off x="420650" y="1266177"/>
            <a:ext cx="8080170" cy="2783996"/>
          </a:xfrm>
        </p:spPr>
        <p:txBody>
          <a:bodyPr/>
          <a:lstStyle/>
          <a:p>
            <a:r>
              <a:rPr lang="en-US" dirty="0"/>
              <a:t>Infected pancreatic necrosis has a higher mortality rate (</a:t>
            </a:r>
            <a:r>
              <a:rPr lang="en-US" b="1" dirty="0"/>
              <a:t>mean 30%, </a:t>
            </a:r>
            <a:r>
              <a:rPr lang="en-US" dirty="0"/>
              <a:t>range 14%–69%) </a:t>
            </a:r>
          </a:p>
          <a:p>
            <a:r>
              <a:rPr lang="en-US" dirty="0"/>
              <a:t>Although early unblinded trials suggested a benefit in providing antibiotics to patients with sterile necrosis by preventing infectious complications subsequent better-designed trials have consistently </a:t>
            </a:r>
            <a:r>
              <a:rPr lang="en-US" b="1" dirty="0"/>
              <a:t>failed to show a benefit </a:t>
            </a:r>
          </a:p>
          <a:p>
            <a:r>
              <a:rPr lang="en-US" dirty="0"/>
              <a:t>Because patients with infected necrosis and sterile necrosis may appear similar with leukocytosis and fever and organ failure (67,68) </a:t>
            </a:r>
            <a:r>
              <a:rPr lang="en-US" b="1" dirty="0"/>
              <a:t>it is </a:t>
            </a:r>
            <a:r>
              <a:rPr lang="en-US" dirty="0"/>
              <a:t>[often]</a:t>
            </a:r>
            <a:r>
              <a:rPr lang="en-US" b="1" dirty="0"/>
              <a:t> impossible to separate</a:t>
            </a:r>
            <a:r>
              <a:rPr lang="en-US" dirty="0"/>
              <a:t> these entities without CT-FNA</a:t>
            </a:r>
          </a:p>
          <a:p>
            <a:endParaRPr lang="en-US" dirty="0"/>
          </a:p>
          <a:p>
            <a:endParaRPr lang="en-US" dirty="0"/>
          </a:p>
        </p:txBody>
      </p:sp>
      <p:sp>
        <p:nvSpPr>
          <p:cNvPr id="3" name="Date Placeholder 2">
            <a:extLst>
              <a:ext uri="{FF2B5EF4-FFF2-40B4-BE49-F238E27FC236}">
                <a16:creationId xmlns:a16="http://schemas.microsoft.com/office/drawing/2014/main" id="{E467A33E-8790-9481-1F4C-6CE59663DAD2}"/>
              </a:ext>
            </a:extLst>
          </p:cNvPr>
          <p:cNvSpPr>
            <a:spLocks noGrp="1"/>
          </p:cNvSpPr>
          <p:nvPr>
            <p:ph type="dt" sz="half" idx="10"/>
          </p:nvPr>
        </p:nvSpPr>
        <p:spPr/>
        <p:txBody>
          <a:bodyPr/>
          <a:lstStyle/>
          <a:p>
            <a:fld id="{C57FC656-5C48-4040-9A99-34B2BA38BAE5}" type="datetime1">
              <a:rPr lang="en-US" smtClean="0"/>
              <a:t>12/2/25</a:t>
            </a:fld>
            <a:endParaRPr lang="en-US"/>
          </a:p>
        </p:txBody>
      </p:sp>
    </p:spTree>
    <p:extLst>
      <p:ext uri="{BB962C8B-B14F-4D97-AF65-F5344CB8AC3E}">
        <p14:creationId xmlns:p14="http://schemas.microsoft.com/office/powerpoint/2010/main" val="379746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E828-BBC1-22A7-C909-EFD133042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30BEE-9732-D810-2E2A-85837C0796D5}"/>
              </a:ext>
            </a:extLst>
          </p:cNvPr>
          <p:cNvSpPr>
            <a:spLocks noGrp="1"/>
          </p:cNvSpPr>
          <p:nvPr>
            <p:ph type="title"/>
          </p:nvPr>
        </p:nvSpPr>
        <p:spPr/>
        <p:txBody>
          <a:bodyPr/>
          <a:lstStyle/>
          <a:p>
            <a:r>
              <a:rPr lang="en-US" dirty="0"/>
              <a:t>Guidelines</a:t>
            </a:r>
          </a:p>
        </p:txBody>
      </p:sp>
      <p:sp>
        <p:nvSpPr>
          <p:cNvPr id="7" name="Text Placeholder 6">
            <a:extLst>
              <a:ext uri="{FF2B5EF4-FFF2-40B4-BE49-F238E27FC236}">
                <a16:creationId xmlns:a16="http://schemas.microsoft.com/office/drawing/2014/main" id="{CA644E50-21C9-7E13-83CC-CE51E1D8AD1B}"/>
              </a:ext>
            </a:extLst>
          </p:cNvPr>
          <p:cNvSpPr>
            <a:spLocks noGrp="1"/>
          </p:cNvSpPr>
          <p:nvPr>
            <p:ph type="body" sz="quarter" idx="14"/>
          </p:nvPr>
        </p:nvSpPr>
        <p:spPr>
          <a:xfrm>
            <a:off x="430213" y="856235"/>
            <a:ext cx="5486400" cy="409942"/>
          </a:xfrm>
        </p:spPr>
        <p:txBody>
          <a:bodyPr/>
          <a:lstStyle/>
          <a:p>
            <a:r>
              <a:rPr lang="en-US" dirty="0"/>
              <a:t>CT-FNA</a:t>
            </a:r>
          </a:p>
        </p:txBody>
      </p:sp>
      <p:sp>
        <p:nvSpPr>
          <p:cNvPr id="3" name="Date Placeholder 2">
            <a:extLst>
              <a:ext uri="{FF2B5EF4-FFF2-40B4-BE49-F238E27FC236}">
                <a16:creationId xmlns:a16="http://schemas.microsoft.com/office/drawing/2014/main" id="{F926394F-9913-DFE1-6148-DE3343D37962}"/>
              </a:ext>
            </a:extLst>
          </p:cNvPr>
          <p:cNvSpPr>
            <a:spLocks noGrp="1"/>
          </p:cNvSpPr>
          <p:nvPr>
            <p:ph type="dt" sz="half" idx="10"/>
          </p:nvPr>
        </p:nvSpPr>
        <p:spPr/>
        <p:txBody>
          <a:bodyPr/>
          <a:lstStyle/>
          <a:p>
            <a:fld id="{C57FC656-5C48-4040-9A99-34B2BA38BAE5}" type="datetime1">
              <a:rPr lang="en-US" smtClean="0"/>
              <a:t>12/2/25</a:t>
            </a:fld>
            <a:endParaRPr lang="en-US"/>
          </a:p>
        </p:txBody>
      </p:sp>
      <p:sp>
        <p:nvSpPr>
          <p:cNvPr id="5" name="Content Placeholder 4">
            <a:extLst>
              <a:ext uri="{FF2B5EF4-FFF2-40B4-BE49-F238E27FC236}">
                <a16:creationId xmlns:a16="http://schemas.microsoft.com/office/drawing/2014/main" id="{D0E8F857-E815-F986-7E69-AC1B912BD027}"/>
              </a:ext>
            </a:extLst>
          </p:cNvPr>
          <p:cNvSpPr>
            <a:spLocks noGrp="1"/>
          </p:cNvSpPr>
          <p:nvPr>
            <p:ph idx="1"/>
          </p:nvPr>
        </p:nvSpPr>
        <p:spPr>
          <a:xfrm>
            <a:off x="4481973" y="1503269"/>
            <a:ext cx="4051501" cy="2783996"/>
          </a:xfrm>
        </p:spPr>
        <p:txBody>
          <a:bodyPr/>
          <a:lstStyle/>
          <a:p>
            <a:r>
              <a:rPr lang="en-US" dirty="0"/>
              <a:t>Don’t get a Fine Needle Aspirate if: </a:t>
            </a:r>
          </a:p>
          <a:p>
            <a:pPr lvl="1"/>
            <a:r>
              <a:rPr lang="en-US" dirty="0"/>
              <a:t>Nec Panc in the setting of blood stream infection (likely seeded)</a:t>
            </a:r>
          </a:p>
          <a:p>
            <a:pPr lvl="1"/>
            <a:r>
              <a:rPr lang="en-US" dirty="0"/>
              <a:t>Gas on imagine (likely infected)</a:t>
            </a:r>
          </a:p>
          <a:p>
            <a:pPr lvl="1"/>
            <a:r>
              <a:rPr lang="en-US" dirty="0"/>
              <a:t>Unstable warranting intervention</a:t>
            </a:r>
          </a:p>
        </p:txBody>
      </p:sp>
      <p:sp>
        <p:nvSpPr>
          <p:cNvPr id="9" name="Content Placeholder 4">
            <a:extLst>
              <a:ext uri="{FF2B5EF4-FFF2-40B4-BE49-F238E27FC236}">
                <a16:creationId xmlns:a16="http://schemas.microsoft.com/office/drawing/2014/main" id="{69691550-D1CF-4A90-FC99-700242716C9B}"/>
              </a:ext>
            </a:extLst>
          </p:cNvPr>
          <p:cNvSpPr txBox="1">
            <a:spLocks/>
          </p:cNvSpPr>
          <p:nvPr/>
        </p:nvSpPr>
        <p:spPr>
          <a:xfrm>
            <a:off x="610526" y="1491027"/>
            <a:ext cx="3871447" cy="2783996"/>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Get a Fine Needle Aspirate if: </a:t>
            </a:r>
          </a:p>
          <a:p>
            <a:pPr lvl="1"/>
            <a:r>
              <a:rPr lang="en-US" dirty="0"/>
              <a:t>The decision about antibiotics hinges on the result</a:t>
            </a:r>
          </a:p>
          <a:p>
            <a:pPr lvl="1"/>
            <a:r>
              <a:rPr lang="en-US" dirty="0"/>
              <a:t>It would influence whether to do a procedure or timing</a:t>
            </a:r>
          </a:p>
        </p:txBody>
      </p:sp>
    </p:spTree>
    <p:extLst>
      <p:ext uri="{BB962C8B-B14F-4D97-AF65-F5344CB8AC3E}">
        <p14:creationId xmlns:p14="http://schemas.microsoft.com/office/powerpoint/2010/main" val="19317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39089-AC0F-F655-2F58-F1751055B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36DD9-228D-5274-5039-B0C1E9423F51}"/>
              </a:ext>
            </a:extLst>
          </p:cNvPr>
          <p:cNvSpPr>
            <a:spLocks noGrp="1"/>
          </p:cNvSpPr>
          <p:nvPr>
            <p:ph type="title"/>
          </p:nvPr>
        </p:nvSpPr>
        <p:spPr/>
        <p:txBody>
          <a:bodyPr/>
          <a:lstStyle/>
          <a:p>
            <a:r>
              <a:rPr lang="en-US" dirty="0"/>
              <a:t>Trial 3:</a:t>
            </a:r>
            <a:br>
              <a:rPr lang="en-US" dirty="0"/>
            </a:br>
            <a:r>
              <a:rPr lang="en-US" dirty="0"/>
              <a:t>Drainage</a:t>
            </a:r>
          </a:p>
        </p:txBody>
      </p:sp>
      <p:sp>
        <p:nvSpPr>
          <p:cNvPr id="3" name="Text Placeholder 2">
            <a:extLst>
              <a:ext uri="{FF2B5EF4-FFF2-40B4-BE49-F238E27FC236}">
                <a16:creationId xmlns:a16="http://schemas.microsoft.com/office/drawing/2014/main" id="{2A6E8B6F-EADD-0B48-AC5F-C949CC2C3761}"/>
              </a:ext>
            </a:extLst>
          </p:cNvPr>
          <p:cNvSpPr>
            <a:spLocks noGrp="1"/>
          </p:cNvSpPr>
          <p:nvPr>
            <p:ph type="body" idx="1"/>
          </p:nvPr>
        </p:nvSpPr>
        <p:spPr/>
        <p:txBody>
          <a:bodyPr/>
          <a:lstStyle/>
          <a:p>
            <a:r>
              <a:rPr lang="en-US" dirty="0"/>
              <a:t>POINTER Trial</a:t>
            </a:r>
          </a:p>
          <a:p>
            <a:r>
              <a:rPr lang="en-US" dirty="0"/>
              <a:t>NEJM 2021</a:t>
            </a:r>
          </a:p>
          <a:p>
            <a:endParaRPr lang="en-US" dirty="0"/>
          </a:p>
        </p:txBody>
      </p:sp>
      <p:sp>
        <p:nvSpPr>
          <p:cNvPr id="4" name="Date Placeholder 3">
            <a:extLst>
              <a:ext uri="{FF2B5EF4-FFF2-40B4-BE49-F238E27FC236}">
                <a16:creationId xmlns:a16="http://schemas.microsoft.com/office/drawing/2014/main" id="{19A2169E-DEF4-13FA-9B79-532D61FFA7DA}"/>
              </a:ext>
            </a:extLst>
          </p:cNvPr>
          <p:cNvSpPr>
            <a:spLocks noGrp="1"/>
          </p:cNvSpPr>
          <p:nvPr>
            <p:ph type="dt" sz="half" idx="10"/>
          </p:nvPr>
        </p:nvSpPr>
        <p:spPr/>
        <p:txBody>
          <a:bodyPr/>
          <a:lstStyle/>
          <a:p>
            <a:fld id="{821DD4EA-3286-4922-AB5F-42607C6402B8}" type="datetime1">
              <a:rPr lang="en-US" smtClean="0"/>
              <a:t>12/2/25</a:t>
            </a:fld>
            <a:endParaRPr lang="en-US"/>
          </a:p>
        </p:txBody>
      </p:sp>
      <p:pic>
        <p:nvPicPr>
          <p:cNvPr id="5" name="Picture 4">
            <a:extLst>
              <a:ext uri="{FF2B5EF4-FFF2-40B4-BE49-F238E27FC236}">
                <a16:creationId xmlns:a16="http://schemas.microsoft.com/office/drawing/2014/main" id="{1B613337-1997-6998-9749-AA2B5B63A78C}"/>
              </a:ext>
            </a:extLst>
          </p:cNvPr>
          <p:cNvPicPr>
            <a:picLocks noChangeAspect="1"/>
          </p:cNvPicPr>
          <p:nvPr/>
        </p:nvPicPr>
        <p:blipFill>
          <a:blip r:embed="rId3"/>
          <a:stretch>
            <a:fillRect/>
          </a:stretch>
        </p:blipFill>
        <p:spPr>
          <a:xfrm>
            <a:off x="4165598" y="1066406"/>
            <a:ext cx="4434417" cy="3010688"/>
          </a:xfrm>
          <a:prstGeom prst="rect">
            <a:avLst/>
          </a:prstGeom>
        </p:spPr>
      </p:pic>
    </p:spTree>
    <p:extLst>
      <p:ext uri="{BB962C8B-B14F-4D97-AF65-F5344CB8AC3E}">
        <p14:creationId xmlns:p14="http://schemas.microsoft.com/office/powerpoint/2010/main" val="234543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E73D-68EC-0BF3-7B5C-F16D020B7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9C5DE-B857-C940-F08F-828BB308D0BD}"/>
              </a:ext>
            </a:extLst>
          </p:cNvPr>
          <p:cNvSpPr>
            <a:spLocks noGrp="1"/>
          </p:cNvSpPr>
          <p:nvPr>
            <p:ph type="title"/>
          </p:nvPr>
        </p:nvSpPr>
        <p:spPr/>
        <p:txBody>
          <a:bodyPr/>
          <a:lstStyle/>
          <a:p>
            <a:r>
              <a:rPr lang="en-US" dirty="0"/>
              <a:t>APEC TRIAL</a:t>
            </a:r>
          </a:p>
        </p:txBody>
      </p:sp>
      <p:sp>
        <p:nvSpPr>
          <p:cNvPr id="3" name="Date Placeholder 2">
            <a:extLst>
              <a:ext uri="{FF2B5EF4-FFF2-40B4-BE49-F238E27FC236}">
                <a16:creationId xmlns:a16="http://schemas.microsoft.com/office/drawing/2014/main" id="{1CB16129-54F2-07BE-764D-3D2F17DAA98F}"/>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FD8F1AB3-4B3D-8A42-D9F9-9F2263C4CEF8}"/>
              </a:ext>
            </a:extLst>
          </p:cNvPr>
          <p:cNvSpPr>
            <a:spLocks noGrp="1"/>
          </p:cNvSpPr>
          <p:nvPr>
            <p:ph type="body" sz="quarter" idx="14"/>
          </p:nvPr>
        </p:nvSpPr>
        <p:spPr>
          <a:xfrm>
            <a:off x="430213" y="1025203"/>
            <a:ext cx="4301096" cy="409942"/>
          </a:xfrm>
        </p:spPr>
        <p:txBody>
          <a:bodyPr/>
          <a:lstStyle/>
          <a:p>
            <a:r>
              <a:rPr lang="en-US" dirty="0"/>
              <a:t>NEJM 2021:  22 centers, n= 104</a:t>
            </a:r>
          </a:p>
        </p:txBody>
      </p:sp>
      <p:sp>
        <p:nvSpPr>
          <p:cNvPr id="8" name="Content Placeholder 7">
            <a:extLst>
              <a:ext uri="{FF2B5EF4-FFF2-40B4-BE49-F238E27FC236}">
                <a16:creationId xmlns:a16="http://schemas.microsoft.com/office/drawing/2014/main" id="{24F522F2-9E3E-5DA8-B93F-FA82B584A97D}"/>
              </a:ext>
            </a:extLst>
          </p:cNvPr>
          <p:cNvSpPr>
            <a:spLocks noGrp="1"/>
          </p:cNvSpPr>
          <p:nvPr>
            <p:ph idx="1"/>
          </p:nvPr>
        </p:nvSpPr>
        <p:spPr>
          <a:xfrm>
            <a:off x="420650" y="1435145"/>
            <a:ext cx="4051501" cy="2783996"/>
          </a:xfrm>
        </p:spPr>
        <p:txBody>
          <a:bodyPr/>
          <a:lstStyle/>
          <a:p>
            <a:r>
              <a:rPr lang="en-US" dirty="0"/>
              <a:t>Inclusion: infected peripancreatic and pancreatic necrosis by FNA or </a:t>
            </a:r>
            <a:r>
              <a:rPr lang="en-US" dirty="0" err="1"/>
              <a:t>CTgas</a:t>
            </a:r>
            <a:r>
              <a:rPr lang="en-US" dirty="0"/>
              <a:t>. eligible for endoscopic / percutaneous drainage. Onset of AP w/n 35d </a:t>
            </a:r>
          </a:p>
          <a:p>
            <a:r>
              <a:rPr lang="en-US" dirty="0"/>
              <a:t>Exclusion: prior intervention </a:t>
            </a:r>
          </a:p>
          <a:p>
            <a:r>
              <a:rPr lang="en-US" dirty="0"/>
              <a:t>Outcome: Complications up to 6 mo. [weighted by severity; new organ failure, bleeding, perforation, fistula, exocrine insufficiency.)</a:t>
            </a:r>
          </a:p>
        </p:txBody>
      </p:sp>
      <p:sp>
        <p:nvSpPr>
          <p:cNvPr id="5" name="Text Placeholder 16">
            <a:extLst>
              <a:ext uri="{FF2B5EF4-FFF2-40B4-BE49-F238E27FC236}">
                <a16:creationId xmlns:a16="http://schemas.microsoft.com/office/drawing/2014/main" id="{E1FABEB4-2C35-9E01-35FC-508B78FFBB9D}"/>
              </a:ext>
            </a:extLst>
          </p:cNvPr>
          <p:cNvSpPr txBox="1">
            <a:spLocks/>
          </p:cNvSpPr>
          <p:nvPr/>
        </p:nvSpPr>
        <p:spPr>
          <a:xfrm>
            <a:off x="2736086" y="4908728"/>
            <a:ext cx="2139696" cy="234772"/>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POINTER Trial, NEJM 2021</a:t>
            </a:r>
          </a:p>
        </p:txBody>
      </p:sp>
      <p:pic>
        <p:nvPicPr>
          <p:cNvPr id="6" name="Picture 5">
            <a:extLst>
              <a:ext uri="{FF2B5EF4-FFF2-40B4-BE49-F238E27FC236}">
                <a16:creationId xmlns:a16="http://schemas.microsoft.com/office/drawing/2014/main" id="{774D5F91-8F51-1AF8-5784-4162D19CFB55}"/>
              </a:ext>
            </a:extLst>
          </p:cNvPr>
          <p:cNvPicPr>
            <a:picLocks noChangeAspect="1"/>
          </p:cNvPicPr>
          <p:nvPr/>
        </p:nvPicPr>
        <p:blipFill>
          <a:blip r:embed="rId3"/>
          <a:stretch>
            <a:fillRect/>
          </a:stretch>
        </p:blipFill>
        <p:spPr>
          <a:xfrm>
            <a:off x="4731309" y="0"/>
            <a:ext cx="4412691" cy="5143500"/>
          </a:xfrm>
          <a:prstGeom prst="rect">
            <a:avLst/>
          </a:prstGeom>
        </p:spPr>
      </p:pic>
    </p:spTree>
    <p:extLst>
      <p:ext uri="{BB962C8B-B14F-4D97-AF65-F5344CB8AC3E}">
        <p14:creationId xmlns:p14="http://schemas.microsoft.com/office/powerpoint/2010/main" val="417323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D973-D762-B091-B07D-A3CB0216B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D8FB8-F849-097B-1476-E25D44EF8914}"/>
              </a:ext>
            </a:extLst>
          </p:cNvPr>
          <p:cNvSpPr>
            <a:spLocks noGrp="1"/>
          </p:cNvSpPr>
          <p:nvPr>
            <p:ph type="title"/>
          </p:nvPr>
        </p:nvSpPr>
        <p:spPr/>
        <p:txBody>
          <a:bodyPr/>
          <a:lstStyle/>
          <a:p>
            <a:r>
              <a:rPr lang="en-US" dirty="0"/>
              <a:t>POINTER TRIAL</a:t>
            </a:r>
          </a:p>
        </p:txBody>
      </p:sp>
      <p:sp>
        <p:nvSpPr>
          <p:cNvPr id="3" name="Date Placeholder 2">
            <a:extLst>
              <a:ext uri="{FF2B5EF4-FFF2-40B4-BE49-F238E27FC236}">
                <a16:creationId xmlns:a16="http://schemas.microsoft.com/office/drawing/2014/main" id="{27FFD469-3E15-6D69-8884-B77C7942DC76}"/>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8DD09AE2-C030-E457-B181-4ABCA74AC302}"/>
              </a:ext>
            </a:extLst>
          </p:cNvPr>
          <p:cNvSpPr>
            <a:spLocks noGrp="1"/>
          </p:cNvSpPr>
          <p:nvPr>
            <p:ph type="body" sz="quarter" idx="14"/>
          </p:nvPr>
        </p:nvSpPr>
        <p:spPr/>
        <p:txBody>
          <a:bodyPr/>
          <a:lstStyle/>
          <a:p>
            <a:r>
              <a:rPr lang="en-US" dirty="0"/>
              <a:t>Outcomes</a:t>
            </a:r>
          </a:p>
        </p:txBody>
      </p:sp>
      <p:sp>
        <p:nvSpPr>
          <p:cNvPr id="5" name="Content Placeholder 4">
            <a:extLst>
              <a:ext uri="{FF2B5EF4-FFF2-40B4-BE49-F238E27FC236}">
                <a16:creationId xmlns:a16="http://schemas.microsoft.com/office/drawing/2014/main" id="{B0DFDBCB-7780-DDAA-C194-ADBB5AB7F220}"/>
              </a:ext>
            </a:extLst>
          </p:cNvPr>
          <p:cNvSpPr>
            <a:spLocks noGrp="1"/>
          </p:cNvSpPr>
          <p:nvPr>
            <p:ph idx="1"/>
          </p:nvPr>
        </p:nvSpPr>
        <p:spPr/>
        <p:txBody>
          <a:bodyPr/>
          <a:lstStyle/>
          <a:p>
            <a:r>
              <a:rPr lang="en-US" dirty="0"/>
              <a:t>Immediate Drainage [mean day 24]</a:t>
            </a:r>
          </a:p>
          <a:p>
            <a:pPr lvl="1"/>
            <a:r>
              <a:rPr lang="en-US" dirty="0"/>
              <a:t>Comprehensive Complication Index [CCI] of 57</a:t>
            </a:r>
          </a:p>
          <a:p>
            <a:pPr lvl="1"/>
            <a:r>
              <a:rPr lang="en-US" dirty="0"/>
              <a:t>Mortality 13% </a:t>
            </a:r>
          </a:p>
          <a:p>
            <a:pPr lvl="1"/>
            <a:r>
              <a:rPr lang="en-US" dirty="0"/>
              <a:t>LOS 59 days(!!)</a:t>
            </a:r>
          </a:p>
          <a:p>
            <a:pPr lvl="1"/>
            <a:r>
              <a:rPr lang="en-US" dirty="0"/>
              <a:t>4.4 mean interventions</a:t>
            </a:r>
          </a:p>
        </p:txBody>
      </p:sp>
      <p:sp>
        <p:nvSpPr>
          <p:cNvPr id="6" name="Content Placeholder 5">
            <a:extLst>
              <a:ext uri="{FF2B5EF4-FFF2-40B4-BE49-F238E27FC236}">
                <a16:creationId xmlns:a16="http://schemas.microsoft.com/office/drawing/2014/main" id="{5063438D-EE66-0359-F504-98DC5B8F4515}"/>
              </a:ext>
            </a:extLst>
          </p:cNvPr>
          <p:cNvSpPr>
            <a:spLocks noGrp="1"/>
          </p:cNvSpPr>
          <p:nvPr>
            <p:ph idx="15"/>
          </p:nvPr>
        </p:nvSpPr>
        <p:spPr/>
        <p:txBody>
          <a:bodyPr/>
          <a:lstStyle/>
          <a:p>
            <a:r>
              <a:rPr lang="en-US" dirty="0"/>
              <a:t>Postponed drainage [mean day 34]</a:t>
            </a:r>
          </a:p>
          <a:p>
            <a:pPr lvl="1"/>
            <a:r>
              <a:rPr lang="en-US" dirty="0"/>
              <a:t>CCI of 58 (P=.90)</a:t>
            </a:r>
          </a:p>
          <a:p>
            <a:pPr lvl="1"/>
            <a:r>
              <a:rPr lang="en-US" dirty="0"/>
              <a:t>Mortality 10% (RR 0.42-3.68)</a:t>
            </a:r>
          </a:p>
          <a:p>
            <a:pPr lvl="1"/>
            <a:r>
              <a:rPr lang="en-US" dirty="0"/>
              <a:t>LOS 51 days (!!)</a:t>
            </a:r>
          </a:p>
          <a:p>
            <a:pPr lvl="1"/>
            <a:r>
              <a:rPr lang="en-US" dirty="0"/>
              <a:t>2.6 mean interventions (diff 1.8, 0.6-3.0), 39% no intervention.</a:t>
            </a:r>
          </a:p>
        </p:txBody>
      </p:sp>
    </p:spTree>
    <p:extLst>
      <p:ext uri="{BB962C8B-B14F-4D97-AF65-F5344CB8AC3E}">
        <p14:creationId xmlns:p14="http://schemas.microsoft.com/office/powerpoint/2010/main" val="87467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C19F5-4D44-6853-1315-CB38A001C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DAFCF-1BA4-70C2-295F-D6264F53A929}"/>
              </a:ext>
            </a:extLst>
          </p:cNvPr>
          <p:cNvSpPr>
            <a:spLocks noGrp="1"/>
          </p:cNvSpPr>
          <p:nvPr>
            <p:ph type="title"/>
          </p:nvPr>
        </p:nvSpPr>
        <p:spPr/>
        <p:txBody>
          <a:bodyPr/>
          <a:lstStyle/>
          <a:p>
            <a:r>
              <a:rPr lang="en-US" dirty="0"/>
              <a:t>Guidelines</a:t>
            </a:r>
          </a:p>
        </p:txBody>
      </p:sp>
      <p:sp>
        <p:nvSpPr>
          <p:cNvPr id="7" name="Text Placeholder 6">
            <a:extLst>
              <a:ext uri="{FF2B5EF4-FFF2-40B4-BE49-F238E27FC236}">
                <a16:creationId xmlns:a16="http://schemas.microsoft.com/office/drawing/2014/main" id="{655BED54-8E55-6F72-3418-40EB80A3DD71}"/>
              </a:ext>
            </a:extLst>
          </p:cNvPr>
          <p:cNvSpPr>
            <a:spLocks noGrp="1"/>
          </p:cNvSpPr>
          <p:nvPr>
            <p:ph type="body" sz="quarter" idx="14"/>
          </p:nvPr>
        </p:nvSpPr>
        <p:spPr>
          <a:xfrm>
            <a:off x="430213" y="856235"/>
            <a:ext cx="5486400" cy="409942"/>
          </a:xfrm>
        </p:spPr>
        <p:txBody>
          <a:bodyPr/>
          <a:lstStyle/>
          <a:p>
            <a:r>
              <a:rPr lang="en-US" dirty="0"/>
              <a:t>Abx + Drainage </a:t>
            </a:r>
          </a:p>
        </p:txBody>
      </p:sp>
      <p:sp>
        <p:nvSpPr>
          <p:cNvPr id="17" name="Text Placeholder 16">
            <a:extLst>
              <a:ext uri="{FF2B5EF4-FFF2-40B4-BE49-F238E27FC236}">
                <a16:creationId xmlns:a16="http://schemas.microsoft.com/office/drawing/2014/main" id="{8B65047E-4BCC-499B-3599-88E8007072DC}"/>
              </a:ext>
            </a:extLst>
          </p:cNvPr>
          <p:cNvSpPr>
            <a:spLocks noGrp="1"/>
          </p:cNvSpPr>
          <p:nvPr>
            <p:ph sz="half" idx="1"/>
          </p:nvPr>
        </p:nvSpPr>
        <p:spPr>
          <a:xfrm>
            <a:off x="419098" y="1667333"/>
            <a:ext cx="8080170" cy="2783996"/>
          </a:xfrm>
        </p:spPr>
        <p:txBody>
          <a:bodyPr/>
          <a:lstStyle/>
          <a:p>
            <a:endParaRPr lang="en-US" dirty="0"/>
          </a:p>
          <a:p>
            <a:r>
              <a:rPr lang="en-US" dirty="0"/>
              <a:t>While antibiotics should not be used in patients with sterile necrosis, antibiotics are an important part of treatment in infected necrosis along with debridement/</a:t>
            </a:r>
            <a:r>
              <a:rPr lang="en-US" dirty="0" err="1"/>
              <a:t>necrosectomy</a:t>
            </a:r>
            <a:r>
              <a:rPr lang="en-US" dirty="0"/>
              <a:t>.</a:t>
            </a:r>
          </a:p>
          <a:p>
            <a:r>
              <a:rPr lang="en-US" dirty="0"/>
              <a:t>In patients with infected necrosis, antibiotics known to penetrate pancreatic necrosis should be used largely to delay surgical, endoscopic, and radiologic drainage beyond 4 weeks. Some patients may avoid drainage altogether because the infection may completely resolve with antibiotics.</a:t>
            </a:r>
          </a:p>
          <a:p>
            <a:pPr marL="0" indent="0">
              <a:buNone/>
            </a:pPr>
            <a:endParaRPr lang="en-US" dirty="0"/>
          </a:p>
          <a:p>
            <a:endParaRPr lang="en-US" dirty="0"/>
          </a:p>
        </p:txBody>
      </p:sp>
      <p:sp>
        <p:nvSpPr>
          <p:cNvPr id="3" name="Date Placeholder 2">
            <a:extLst>
              <a:ext uri="{FF2B5EF4-FFF2-40B4-BE49-F238E27FC236}">
                <a16:creationId xmlns:a16="http://schemas.microsoft.com/office/drawing/2014/main" id="{D3CD3994-D9FD-53CD-4EBB-5FEBFA2E8593}"/>
              </a:ext>
            </a:extLst>
          </p:cNvPr>
          <p:cNvSpPr>
            <a:spLocks noGrp="1"/>
          </p:cNvSpPr>
          <p:nvPr>
            <p:ph type="dt" sz="half" idx="10"/>
          </p:nvPr>
        </p:nvSpPr>
        <p:spPr/>
        <p:txBody>
          <a:bodyPr/>
          <a:lstStyle/>
          <a:p>
            <a:fld id="{C57FC656-5C48-4040-9A99-34B2BA38BAE5}" type="datetime1">
              <a:rPr lang="en-US" smtClean="0"/>
              <a:t>12/2/25</a:t>
            </a:fld>
            <a:endParaRPr lang="en-US"/>
          </a:p>
        </p:txBody>
      </p:sp>
      <p:pic>
        <p:nvPicPr>
          <p:cNvPr id="4" name="Picture 3">
            <a:extLst>
              <a:ext uri="{FF2B5EF4-FFF2-40B4-BE49-F238E27FC236}">
                <a16:creationId xmlns:a16="http://schemas.microsoft.com/office/drawing/2014/main" id="{066EE875-4B0D-F3E5-F8BD-1BD7A9AA756C}"/>
              </a:ext>
            </a:extLst>
          </p:cNvPr>
          <p:cNvPicPr>
            <a:picLocks noChangeAspect="1"/>
          </p:cNvPicPr>
          <p:nvPr/>
        </p:nvPicPr>
        <p:blipFill>
          <a:blip r:embed="rId3"/>
          <a:stretch>
            <a:fillRect/>
          </a:stretch>
        </p:blipFill>
        <p:spPr>
          <a:xfrm>
            <a:off x="2633848" y="897678"/>
            <a:ext cx="5876535" cy="950383"/>
          </a:xfrm>
          <a:prstGeom prst="rect">
            <a:avLst/>
          </a:prstGeom>
        </p:spPr>
      </p:pic>
    </p:spTree>
    <p:extLst>
      <p:ext uri="{BB962C8B-B14F-4D97-AF65-F5344CB8AC3E}">
        <p14:creationId xmlns:p14="http://schemas.microsoft.com/office/powerpoint/2010/main" val="169729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1975A-9A43-E5E0-09B0-A61C4B56C90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2143E69-25F5-ACA2-FD66-C6DF8941581F}"/>
              </a:ext>
            </a:extLst>
          </p:cNvPr>
          <p:cNvSpPr>
            <a:spLocks noGrp="1"/>
          </p:cNvSpPr>
          <p:nvPr>
            <p:ph type="body" sz="quarter" idx="15"/>
          </p:nvPr>
        </p:nvSpPr>
        <p:spPr>
          <a:xfrm>
            <a:off x="4687205" y="386875"/>
            <a:ext cx="4037693" cy="1858918"/>
          </a:xfrm>
        </p:spPr>
        <p:txBody>
          <a:bodyPr/>
          <a:lstStyle/>
          <a:p>
            <a:r>
              <a:rPr lang="en-US" dirty="0"/>
              <a:t>MAP 80, HR 110, room air. 60kg</a:t>
            </a:r>
          </a:p>
          <a:p>
            <a:r>
              <a:rPr lang="en-US" dirty="0"/>
              <a:t>WBC: 20, Hgb 16.5, </a:t>
            </a:r>
            <a:r>
              <a:rPr lang="en-US" dirty="0" err="1"/>
              <a:t>Plt</a:t>
            </a:r>
            <a:r>
              <a:rPr lang="en-US" dirty="0"/>
              <a:t> 550</a:t>
            </a:r>
          </a:p>
          <a:p>
            <a:r>
              <a:rPr lang="en-US" dirty="0"/>
              <a:t>BMP: 135 / 3.2 / 99 / 16 / 50 / 1.5 </a:t>
            </a:r>
          </a:p>
          <a:p>
            <a:r>
              <a:rPr lang="en-US" dirty="0"/>
              <a:t>T 38.5C</a:t>
            </a:r>
          </a:p>
          <a:p>
            <a:r>
              <a:rPr lang="en-US" dirty="0"/>
              <a:t>CT A/P: Necrosis, Peri-</a:t>
            </a:r>
            <a:r>
              <a:rPr lang="en-US" dirty="0" err="1"/>
              <a:t>panc</a:t>
            </a:r>
            <a:r>
              <a:rPr lang="en-US" dirty="0"/>
              <a:t> fluid collection with gas. </a:t>
            </a:r>
            <a:r>
              <a:rPr lang="en-US" b="1" dirty="0"/>
              <a:t>Next move(s)?</a:t>
            </a:r>
          </a:p>
          <a:p>
            <a:r>
              <a:rPr lang="en-US" dirty="0"/>
              <a:t> </a:t>
            </a:r>
          </a:p>
        </p:txBody>
      </p:sp>
      <p:sp>
        <p:nvSpPr>
          <p:cNvPr id="5" name="Title 4">
            <a:extLst>
              <a:ext uri="{FF2B5EF4-FFF2-40B4-BE49-F238E27FC236}">
                <a16:creationId xmlns:a16="http://schemas.microsoft.com/office/drawing/2014/main" id="{B864791F-0A69-387B-1A52-D612BB04815E}"/>
              </a:ext>
            </a:extLst>
          </p:cNvPr>
          <p:cNvSpPr>
            <a:spLocks noGrp="1"/>
          </p:cNvSpPr>
          <p:nvPr>
            <p:ph type="title"/>
          </p:nvPr>
        </p:nvSpPr>
        <p:spPr/>
        <p:txBody>
          <a:bodyPr/>
          <a:lstStyle/>
          <a:p>
            <a:r>
              <a:rPr lang="en-US" dirty="0"/>
              <a:t>Case 3: </a:t>
            </a:r>
            <a:br>
              <a:rPr lang="en-US" dirty="0"/>
            </a:br>
            <a:r>
              <a:rPr lang="en-US" dirty="0"/>
              <a:t>45 F is 14 days into severe AP. Fevers and </a:t>
            </a:r>
            <a:r>
              <a:rPr lang="en-US" dirty="0" err="1"/>
              <a:t>abd</a:t>
            </a:r>
            <a:r>
              <a:rPr lang="en-US" dirty="0"/>
              <a:t> pain worsen</a:t>
            </a:r>
          </a:p>
        </p:txBody>
      </p:sp>
      <p:sp>
        <p:nvSpPr>
          <p:cNvPr id="2" name="Date Placeholder 1">
            <a:extLst>
              <a:ext uri="{FF2B5EF4-FFF2-40B4-BE49-F238E27FC236}">
                <a16:creationId xmlns:a16="http://schemas.microsoft.com/office/drawing/2014/main" id="{40BAC160-190D-9404-AD34-B8F1390A71B4}"/>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4F5CDEE3-2BB3-B387-0E5C-5A04B7840455}"/>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0" name="Text Placeholder 8">
            <a:extLst>
              <a:ext uri="{FF2B5EF4-FFF2-40B4-BE49-F238E27FC236}">
                <a16:creationId xmlns:a16="http://schemas.microsoft.com/office/drawing/2014/main" id="{02960432-167A-3F53-773A-16D2B9011F6F}"/>
              </a:ext>
            </a:extLst>
          </p:cNvPr>
          <p:cNvSpPr txBox="1">
            <a:spLocks/>
          </p:cNvSpPr>
          <p:nvPr/>
        </p:nvSpPr>
        <p:spPr>
          <a:xfrm>
            <a:off x="4031004" y="2966356"/>
            <a:ext cx="5495869" cy="1858918"/>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a.) antibiotics</a:t>
            </a:r>
          </a:p>
          <a:p>
            <a:r>
              <a:rPr lang="en-US" dirty="0"/>
              <a:t>b.) antifungals</a:t>
            </a:r>
          </a:p>
          <a:p>
            <a:r>
              <a:rPr lang="en-US" dirty="0"/>
              <a:t>C.) fine-needle aspiration</a:t>
            </a:r>
          </a:p>
          <a:p>
            <a:r>
              <a:rPr lang="en-US" dirty="0"/>
              <a:t>d.) surgery</a:t>
            </a:r>
          </a:p>
          <a:p>
            <a:r>
              <a:rPr lang="en-US" dirty="0"/>
              <a:t>e.) endoscopic drainage</a:t>
            </a:r>
          </a:p>
        </p:txBody>
      </p:sp>
    </p:spTree>
    <p:extLst>
      <p:ext uri="{BB962C8B-B14F-4D97-AF65-F5344CB8AC3E}">
        <p14:creationId xmlns:p14="http://schemas.microsoft.com/office/powerpoint/2010/main" val="371186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53002-D866-3EFC-39CE-CDB618B34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2CD4E-8B86-27CC-22AB-329ADBFDEB39}"/>
              </a:ext>
            </a:extLst>
          </p:cNvPr>
          <p:cNvSpPr>
            <a:spLocks noGrp="1"/>
          </p:cNvSpPr>
          <p:nvPr>
            <p:ph type="title"/>
          </p:nvPr>
        </p:nvSpPr>
        <p:spPr/>
        <p:txBody>
          <a:bodyPr/>
          <a:lstStyle/>
          <a:p>
            <a:r>
              <a:rPr lang="en-US" dirty="0"/>
              <a:t>What’s the detail with enteral feeding?</a:t>
            </a:r>
          </a:p>
        </p:txBody>
      </p:sp>
      <p:sp>
        <p:nvSpPr>
          <p:cNvPr id="3" name="Date Placeholder 2">
            <a:extLst>
              <a:ext uri="{FF2B5EF4-FFF2-40B4-BE49-F238E27FC236}">
                <a16:creationId xmlns:a16="http://schemas.microsoft.com/office/drawing/2014/main" id="{66AB1420-17F6-7FD4-D449-F399DA280CDE}"/>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281BD452-D45B-415C-32FF-4128544791B3}"/>
              </a:ext>
            </a:extLst>
          </p:cNvPr>
          <p:cNvSpPr>
            <a:spLocks noGrp="1"/>
          </p:cNvSpPr>
          <p:nvPr>
            <p:ph type="body" sz="quarter" idx="14"/>
          </p:nvPr>
        </p:nvSpPr>
        <p:spPr>
          <a:xfrm>
            <a:off x="419098" y="1266937"/>
            <a:ext cx="5486400" cy="409942"/>
          </a:xfrm>
        </p:spPr>
        <p:txBody>
          <a:bodyPr/>
          <a:lstStyle/>
          <a:p>
            <a:r>
              <a:rPr lang="en-US" dirty="0"/>
              <a:t>Nutrition: Brief Summary</a:t>
            </a:r>
          </a:p>
        </p:txBody>
      </p:sp>
      <p:pic>
        <p:nvPicPr>
          <p:cNvPr id="6" name="Picture 5">
            <a:extLst>
              <a:ext uri="{FF2B5EF4-FFF2-40B4-BE49-F238E27FC236}">
                <a16:creationId xmlns:a16="http://schemas.microsoft.com/office/drawing/2014/main" id="{2EB42BE7-7525-F199-113F-46BCB2CF2736}"/>
              </a:ext>
            </a:extLst>
          </p:cNvPr>
          <p:cNvPicPr>
            <a:picLocks noChangeAspect="1"/>
          </p:cNvPicPr>
          <p:nvPr/>
        </p:nvPicPr>
        <p:blipFill>
          <a:blip r:embed="rId3"/>
          <a:stretch>
            <a:fillRect/>
          </a:stretch>
        </p:blipFill>
        <p:spPr>
          <a:xfrm>
            <a:off x="311148" y="1896557"/>
            <a:ext cx="4914900" cy="2463800"/>
          </a:xfrm>
          <a:prstGeom prst="rect">
            <a:avLst/>
          </a:prstGeom>
        </p:spPr>
      </p:pic>
      <p:sp>
        <p:nvSpPr>
          <p:cNvPr id="8" name="Text Placeholder 16">
            <a:extLst>
              <a:ext uri="{FF2B5EF4-FFF2-40B4-BE49-F238E27FC236}">
                <a16:creationId xmlns:a16="http://schemas.microsoft.com/office/drawing/2014/main" id="{8A778B30-DB45-31D2-2224-C93B762D2001}"/>
              </a:ext>
            </a:extLst>
          </p:cNvPr>
          <p:cNvSpPr>
            <a:spLocks noGrp="1"/>
          </p:cNvSpPr>
          <p:nvPr>
            <p:ph sz="half" idx="1"/>
          </p:nvPr>
        </p:nvSpPr>
        <p:spPr>
          <a:xfrm>
            <a:off x="5452532" y="1676879"/>
            <a:ext cx="3199135" cy="2995062"/>
          </a:xfrm>
        </p:spPr>
        <p:txBody>
          <a:bodyPr/>
          <a:lstStyle/>
          <a:p>
            <a:r>
              <a:rPr lang="en-US" i="1" dirty="0"/>
              <a:t>Parenteral nutrition should be avoided, unless the enteral route is not possible, not tolerated, or not meeting the caloric needs</a:t>
            </a:r>
            <a:endParaRPr lang="en-US" dirty="0"/>
          </a:p>
          <a:p>
            <a:r>
              <a:rPr lang="en-US" i="1" dirty="0"/>
              <a:t>Using a nasogastric rather than </a:t>
            </a:r>
            <a:r>
              <a:rPr lang="en-US" i="1" dirty="0" err="1"/>
              <a:t>nasojejunal</a:t>
            </a:r>
            <a:r>
              <a:rPr lang="en-US" i="1" dirty="0"/>
              <a:t> route for delivery of enteral feeding is preferred because of comparable safety and efficacy</a:t>
            </a:r>
            <a:endParaRPr lang="en-US" dirty="0"/>
          </a:p>
          <a:p>
            <a:endParaRPr lang="en-US" dirty="0"/>
          </a:p>
        </p:txBody>
      </p:sp>
    </p:spTree>
    <p:extLst>
      <p:ext uri="{BB962C8B-B14F-4D97-AF65-F5344CB8AC3E}">
        <p14:creationId xmlns:p14="http://schemas.microsoft.com/office/powerpoint/2010/main" val="282549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C724315-2B19-3AFC-9060-EADAE62887C6}"/>
              </a:ext>
            </a:extLst>
          </p:cNvPr>
          <p:cNvSpPr>
            <a:spLocks noGrp="1"/>
          </p:cNvSpPr>
          <p:nvPr>
            <p:ph type="body" sz="quarter" idx="15"/>
          </p:nvPr>
        </p:nvSpPr>
        <p:spPr>
          <a:xfrm>
            <a:off x="4687206" y="386875"/>
            <a:ext cx="3732894" cy="1858918"/>
          </a:xfrm>
        </p:spPr>
        <p:txBody>
          <a:bodyPr/>
          <a:lstStyle/>
          <a:p>
            <a:r>
              <a:rPr lang="en-US" dirty="0"/>
              <a:t>MAP 75, HR 115, room air. 70kg</a:t>
            </a:r>
          </a:p>
          <a:p>
            <a:r>
              <a:rPr lang="en-US" dirty="0"/>
              <a:t>WBC: 16, Hgb 16.5, </a:t>
            </a:r>
            <a:r>
              <a:rPr lang="en-US" dirty="0" err="1"/>
              <a:t>Plt</a:t>
            </a:r>
            <a:r>
              <a:rPr lang="en-US" dirty="0"/>
              <a:t> 550</a:t>
            </a:r>
          </a:p>
          <a:p>
            <a:r>
              <a:rPr lang="en-US" dirty="0"/>
              <a:t>BMP: 135 / 3.2 / 99 / 16 / 50 / 1.5 </a:t>
            </a:r>
          </a:p>
          <a:p>
            <a:r>
              <a:rPr lang="en-US" dirty="0"/>
              <a:t>Lipase: 5000, Lactate 3</a:t>
            </a:r>
          </a:p>
          <a:p>
            <a:r>
              <a:rPr lang="en-US" dirty="0"/>
              <a:t>AST/ALT 300/150, Bili 2</a:t>
            </a:r>
          </a:p>
          <a:p>
            <a:r>
              <a:rPr lang="en-US" b="1" dirty="0"/>
              <a:t>How much fluid do you order?</a:t>
            </a:r>
          </a:p>
          <a:p>
            <a:r>
              <a:rPr lang="en-US" dirty="0"/>
              <a:t> </a:t>
            </a:r>
          </a:p>
        </p:txBody>
      </p:sp>
      <p:sp>
        <p:nvSpPr>
          <p:cNvPr id="5" name="Title 4">
            <a:extLst>
              <a:ext uri="{FF2B5EF4-FFF2-40B4-BE49-F238E27FC236}">
                <a16:creationId xmlns:a16="http://schemas.microsoft.com/office/drawing/2014/main" id="{F080BBA5-8DF2-C6A5-1851-219768B0FA31}"/>
              </a:ext>
            </a:extLst>
          </p:cNvPr>
          <p:cNvSpPr>
            <a:spLocks noGrp="1"/>
          </p:cNvSpPr>
          <p:nvPr>
            <p:ph type="title"/>
          </p:nvPr>
        </p:nvSpPr>
        <p:spPr/>
        <p:txBody>
          <a:bodyPr/>
          <a:lstStyle/>
          <a:p>
            <a:r>
              <a:rPr lang="en-US" dirty="0"/>
              <a:t>Case 1: </a:t>
            </a:r>
            <a:br>
              <a:rPr lang="en-US" dirty="0"/>
            </a:br>
            <a:r>
              <a:rPr lang="en-US" dirty="0"/>
              <a:t>45 M with EtOH use disorder presents with pancreatitis</a:t>
            </a:r>
          </a:p>
        </p:txBody>
      </p:sp>
      <p:sp>
        <p:nvSpPr>
          <p:cNvPr id="2" name="Date Placeholder 1">
            <a:extLst>
              <a:ext uri="{FF2B5EF4-FFF2-40B4-BE49-F238E27FC236}">
                <a16:creationId xmlns:a16="http://schemas.microsoft.com/office/drawing/2014/main" id="{D5EDDC24-4F23-489B-A033-4B090FCFA31D}"/>
              </a:ext>
            </a:extLst>
          </p:cNvPr>
          <p:cNvSpPr>
            <a:spLocks noGrp="1"/>
          </p:cNvSpPr>
          <p:nvPr>
            <p:ph type="dt" sz="half" idx="10"/>
          </p:nvPr>
        </p:nvSpPr>
        <p:spPr/>
        <p:txBody>
          <a:bodyPr/>
          <a:lstStyle/>
          <a:p>
            <a:fld id="{F744B15B-3E79-44A9-ABE7-27052B6C605B}" type="datetime1">
              <a:rPr lang="en-US" smtClean="0"/>
              <a:t>12/2/25</a:t>
            </a:fld>
            <a:endParaRPr lang="en-US"/>
          </a:p>
        </p:txBody>
      </p:sp>
      <p:sp>
        <p:nvSpPr>
          <p:cNvPr id="3" name="Text Placeholder 8">
            <a:extLst>
              <a:ext uri="{FF2B5EF4-FFF2-40B4-BE49-F238E27FC236}">
                <a16:creationId xmlns:a16="http://schemas.microsoft.com/office/drawing/2014/main" id="{58010FA5-6F2F-926C-7088-C984BAC96D14}"/>
              </a:ext>
            </a:extLst>
          </p:cNvPr>
          <p:cNvSpPr txBox="1">
            <a:spLocks/>
          </p:cNvSpPr>
          <p:nvPr/>
        </p:nvSpPr>
        <p:spPr>
          <a:xfrm>
            <a:off x="170659" y="3735492"/>
            <a:ext cx="8554241" cy="725383"/>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4" name="Text Placeholder 8">
            <a:extLst>
              <a:ext uri="{FF2B5EF4-FFF2-40B4-BE49-F238E27FC236}">
                <a16:creationId xmlns:a16="http://schemas.microsoft.com/office/drawing/2014/main" id="{6F8763E4-BA1D-54F0-A939-D90288AA6CF8}"/>
              </a:ext>
            </a:extLst>
          </p:cNvPr>
          <p:cNvSpPr txBox="1">
            <a:spLocks/>
          </p:cNvSpPr>
          <p:nvPr/>
        </p:nvSpPr>
        <p:spPr>
          <a:xfrm>
            <a:off x="3381430" y="3238679"/>
            <a:ext cx="5495869" cy="1858918"/>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 typeface="Arial" panose="020B0604020202020204" pitchFamily="34" charset="0"/>
              <a:buNone/>
              <a:defRPr sz="20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 a bolus of a 1-2L, then 100/</a:t>
            </a:r>
            <a:r>
              <a:rPr lang="en-US" dirty="0" err="1"/>
              <a:t>hr</a:t>
            </a:r>
            <a:r>
              <a:rPr lang="en-US" dirty="0"/>
              <a:t> LR </a:t>
            </a:r>
          </a:p>
          <a:p>
            <a:r>
              <a:rPr lang="en-US" dirty="0"/>
              <a:t>b.) a bolus of 2-4L, then 200/</a:t>
            </a:r>
            <a:r>
              <a:rPr lang="en-US" dirty="0" err="1"/>
              <a:t>hr</a:t>
            </a:r>
            <a:r>
              <a:rPr lang="en-US" dirty="0"/>
              <a:t> LR</a:t>
            </a:r>
          </a:p>
          <a:p>
            <a:r>
              <a:rPr lang="en-US" dirty="0"/>
              <a:t>C.) a bolus of 4-6L, then 300/</a:t>
            </a:r>
            <a:r>
              <a:rPr lang="en-US" dirty="0" err="1"/>
              <a:t>hr</a:t>
            </a:r>
            <a:r>
              <a:rPr lang="en-US" dirty="0"/>
              <a:t> LR</a:t>
            </a:r>
          </a:p>
          <a:p>
            <a:r>
              <a:rPr lang="en-US" dirty="0"/>
              <a:t>d.) no bolus, 150/</a:t>
            </a:r>
            <a:r>
              <a:rPr lang="en-US" dirty="0" err="1"/>
              <a:t>hr</a:t>
            </a:r>
            <a:r>
              <a:rPr lang="en-US" dirty="0"/>
              <a:t> LR</a:t>
            </a:r>
          </a:p>
        </p:txBody>
      </p:sp>
    </p:spTree>
    <p:extLst>
      <p:ext uri="{BB962C8B-B14F-4D97-AF65-F5344CB8AC3E}">
        <p14:creationId xmlns:p14="http://schemas.microsoft.com/office/powerpoint/2010/main" val="1346591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458F-1B5C-7A00-D53C-C228262CCE9C}"/>
              </a:ext>
            </a:extLst>
          </p:cNvPr>
          <p:cNvSpPr>
            <a:spLocks noGrp="1"/>
          </p:cNvSpPr>
          <p:nvPr>
            <p:ph type="title"/>
          </p:nvPr>
        </p:nvSpPr>
        <p:spPr/>
        <p:txBody>
          <a:bodyPr/>
          <a:lstStyle/>
          <a:p>
            <a:r>
              <a:rPr lang="en-US" dirty="0"/>
              <a:t>Python Trial, NEJM 2014</a:t>
            </a:r>
          </a:p>
        </p:txBody>
      </p:sp>
      <p:sp>
        <p:nvSpPr>
          <p:cNvPr id="3" name="Date Placeholder 2">
            <a:extLst>
              <a:ext uri="{FF2B5EF4-FFF2-40B4-BE49-F238E27FC236}">
                <a16:creationId xmlns:a16="http://schemas.microsoft.com/office/drawing/2014/main" id="{9BACB314-F8EC-BA44-64B3-10B1CAEEC064}"/>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24C511C5-1A0C-30FC-2233-D0AC6FA184D7}"/>
              </a:ext>
            </a:extLst>
          </p:cNvPr>
          <p:cNvSpPr>
            <a:spLocks noGrp="1"/>
          </p:cNvSpPr>
          <p:nvPr>
            <p:ph type="body" sz="quarter" idx="14"/>
          </p:nvPr>
        </p:nvSpPr>
        <p:spPr>
          <a:xfrm>
            <a:off x="430212" y="1266937"/>
            <a:ext cx="8408987" cy="409942"/>
          </a:xfrm>
        </p:spPr>
        <p:txBody>
          <a:bodyPr/>
          <a:lstStyle/>
          <a:p>
            <a:r>
              <a:rPr lang="en-US" dirty="0"/>
              <a:t>Early tube feeding (w/n 24h)  vs On-Demand Tube Feeding (po 72h) </a:t>
            </a:r>
          </a:p>
        </p:txBody>
      </p:sp>
      <p:sp>
        <p:nvSpPr>
          <p:cNvPr id="5" name="Content Placeholder 4">
            <a:extLst>
              <a:ext uri="{FF2B5EF4-FFF2-40B4-BE49-F238E27FC236}">
                <a16:creationId xmlns:a16="http://schemas.microsoft.com/office/drawing/2014/main" id="{CC3C7E4C-49C4-B1FE-3F6D-A37DA653512F}"/>
              </a:ext>
            </a:extLst>
          </p:cNvPr>
          <p:cNvSpPr>
            <a:spLocks noGrp="1"/>
          </p:cNvSpPr>
          <p:nvPr>
            <p:ph idx="1"/>
          </p:nvPr>
        </p:nvSpPr>
        <p:spPr>
          <a:xfrm>
            <a:off x="420650" y="1676879"/>
            <a:ext cx="4676283" cy="2783996"/>
          </a:xfrm>
        </p:spPr>
        <p:txBody>
          <a:bodyPr/>
          <a:lstStyle/>
          <a:p>
            <a:r>
              <a:rPr lang="en-US" dirty="0"/>
              <a:t>Predicted severe pancreatitis</a:t>
            </a:r>
          </a:p>
          <a:p>
            <a:r>
              <a:rPr lang="en-US" dirty="0"/>
              <a:t>13 centers, n=205</a:t>
            </a:r>
          </a:p>
          <a:p>
            <a:r>
              <a:rPr lang="en-US" dirty="0"/>
              <a:t>No difference in major infection (infected necrosis, bacteremia, pneumonia) or death to 6 months</a:t>
            </a:r>
          </a:p>
          <a:p>
            <a:r>
              <a:rPr lang="en-US" dirty="0"/>
              <a:t>69% of the on-demand group never required a feeding tube.</a:t>
            </a:r>
          </a:p>
          <a:p>
            <a:endParaRPr lang="en-US" dirty="0"/>
          </a:p>
        </p:txBody>
      </p:sp>
      <p:pic>
        <p:nvPicPr>
          <p:cNvPr id="6" name="Picture 5">
            <a:extLst>
              <a:ext uri="{FF2B5EF4-FFF2-40B4-BE49-F238E27FC236}">
                <a16:creationId xmlns:a16="http://schemas.microsoft.com/office/drawing/2014/main" id="{8AA8165B-4CFF-8ED1-6C4F-14543E215F34}"/>
              </a:ext>
            </a:extLst>
          </p:cNvPr>
          <p:cNvPicPr>
            <a:picLocks noChangeAspect="1"/>
          </p:cNvPicPr>
          <p:nvPr/>
        </p:nvPicPr>
        <p:blipFill>
          <a:blip r:embed="rId3"/>
          <a:stretch>
            <a:fillRect/>
          </a:stretch>
        </p:blipFill>
        <p:spPr>
          <a:xfrm>
            <a:off x="5708439" y="1820357"/>
            <a:ext cx="2709775" cy="3056679"/>
          </a:xfrm>
          <a:prstGeom prst="rect">
            <a:avLst/>
          </a:prstGeom>
        </p:spPr>
      </p:pic>
    </p:spTree>
    <p:extLst>
      <p:ext uri="{BB962C8B-B14F-4D97-AF65-F5344CB8AC3E}">
        <p14:creationId xmlns:p14="http://schemas.microsoft.com/office/powerpoint/2010/main" val="115280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0AC7D-2D77-44C7-A0D2-014F2828BDA9}"/>
              </a:ext>
            </a:extLst>
          </p:cNvPr>
          <p:cNvSpPr>
            <a:spLocks noGrp="1"/>
          </p:cNvSpPr>
          <p:nvPr>
            <p:ph type="dt" sz="half" idx="10"/>
          </p:nvPr>
        </p:nvSpPr>
        <p:spPr/>
        <p:txBody>
          <a:bodyPr/>
          <a:lstStyle/>
          <a:p>
            <a:fld id="{A3A7FBA9-FF01-4791-AB9C-3D957A6D6358}" type="datetime1">
              <a:rPr lang="en-US" smtClean="0"/>
              <a:t>12/2/25</a:t>
            </a:fld>
            <a:endParaRPr lang="en-US"/>
          </a:p>
        </p:txBody>
      </p:sp>
      <p:sp>
        <p:nvSpPr>
          <p:cNvPr id="8" name="Rectangle 7">
            <a:extLst>
              <a:ext uri="{FF2B5EF4-FFF2-40B4-BE49-F238E27FC236}">
                <a16:creationId xmlns:a16="http://schemas.microsoft.com/office/drawing/2014/main" id="{E20ECB83-10BB-4470-91F3-25175061D7EE}"/>
              </a:ext>
            </a:extLst>
          </p:cNvPr>
          <p:cNvSpPr/>
          <p:nvPr/>
        </p:nvSpPr>
        <p:spPr>
          <a:xfrm>
            <a:off x="644172" y="406980"/>
            <a:ext cx="3796260" cy="461665"/>
          </a:xfrm>
          <a:prstGeom prst="rect">
            <a:avLst/>
          </a:prstGeom>
        </p:spPr>
        <p:txBody>
          <a:bodyPr wrap="square">
            <a:spAutoFit/>
          </a:bodyPr>
          <a:lstStyle/>
          <a:p>
            <a:r>
              <a:rPr lang="en-US" sz="2400" dirty="0"/>
              <a:t>Bibliography</a:t>
            </a:r>
            <a:r>
              <a:rPr lang="en-US" dirty="0"/>
              <a:t>/References</a:t>
            </a:r>
          </a:p>
        </p:txBody>
      </p:sp>
      <p:sp>
        <p:nvSpPr>
          <p:cNvPr id="9" name="Rectangle 8">
            <a:extLst>
              <a:ext uri="{FF2B5EF4-FFF2-40B4-BE49-F238E27FC236}">
                <a16:creationId xmlns:a16="http://schemas.microsoft.com/office/drawing/2014/main" id="{C2791EC8-8DA1-4014-B535-2A8EACDB4CA0}"/>
              </a:ext>
            </a:extLst>
          </p:cNvPr>
          <p:cNvSpPr/>
          <p:nvPr/>
        </p:nvSpPr>
        <p:spPr>
          <a:xfrm>
            <a:off x="644171" y="1103940"/>
            <a:ext cx="6901273" cy="2862322"/>
          </a:xfrm>
          <a:prstGeom prst="rect">
            <a:avLst/>
          </a:prstGeom>
        </p:spPr>
        <p:txBody>
          <a:bodyPr wrap="square">
            <a:spAutoFit/>
          </a:bodyPr>
          <a:lstStyle/>
          <a:p>
            <a:r>
              <a:rPr lang="en-US" dirty="0">
                <a:solidFill>
                  <a:srgbClr val="FF0000"/>
                </a:solidFill>
              </a:rPr>
              <a:t>Trials: </a:t>
            </a:r>
          </a:p>
          <a:p>
            <a:pPr marL="342900" indent="-342900">
              <a:buAutoNum type="arabicPeriod"/>
            </a:pPr>
            <a:r>
              <a:rPr lang="en-US" dirty="0">
                <a:solidFill>
                  <a:srgbClr val="FF0000"/>
                </a:solidFill>
              </a:rPr>
              <a:t>WATERFALL TRIAL: N Engl J Med 2022</a:t>
            </a:r>
          </a:p>
          <a:p>
            <a:r>
              <a:rPr lang="en-US" dirty="0">
                <a:solidFill>
                  <a:srgbClr val="FF0000"/>
                </a:solidFill>
              </a:rPr>
              <a:t>2. APEC Trial: Lancet 2020</a:t>
            </a:r>
          </a:p>
          <a:p>
            <a:r>
              <a:rPr lang="en-US" dirty="0">
                <a:solidFill>
                  <a:srgbClr val="FF0000"/>
                </a:solidFill>
              </a:rPr>
              <a:t>3. POINTER Trial N Engl J Med 2020</a:t>
            </a:r>
          </a:p>
          <a:p>
            <a:r>
              <a:rPr lang="en-US" dirty="0">
                <a:solidFill>
                  <a:srgbClr val="FF0000"/>
                </a:solidFill>
              </a:rPr>
              <a:t>4. PYTHON Trial N Engl J Med 2014</a:t>
            </a:r>
          </a:p>
          <a:p>
            <a:endParaRPr lang="en-US" dirty="0">
              <a:solidFill>
                <a:srgbClr val="FF0000"/>
              </a:solidFill>
            </a:endParaRPr>
          </a:p>
          <a:p>
            <a:r>
              <a:rPr lang="en-US" b="1" dirty="0">
                <a:solidFill>
                  <a:srgbClr val="FF0000"/>
                </a:solidFill>
              </a:rPr>
              <a:t>Guideline:</a:t>
            </a:r>
            <a:r>
              <a:rPr lang="en-US" dirty="0">
                <a:solidFill>
                  <a:srgbClr val="FF0000"/>
                </a:solidFill>
              </a:rPr>
              <a:t> </a:t>
            </a:r>
          </a:p>
          <a:p>
            <a:r>
              <a:rPr lang="en-US" dirty="0">
                <a:solidFill>
                  <a:srgbClr val="FF0000"/>
                </a:solidFill>
              </a:rPr>
              <a:t>2024 ACG Guideline: DOI: 10.14309/ajg.0000000000002645</a:t>
            </a:r>
          </a:p>
          <a:p>
            <a:endParaRPr lang="en-US" dirty="0">
              <a:solidFill>
                <a:srgbClr val="FF0000"/>
              </a:solidFill>
            </a:endParaRPr>
          </a:p>
          <a:p>
            <a:r>
              <a:rPr lang="en-US" b="1" dirty="0">
                <a:solidFill>
                  <a:srgbClr val="FF0000"/>
                </a:solidFill>
              </a:rPr>
              <a:t>Notebook</a:t>
            </a:r>
            <a:r>
              <a:rPr lang="en-US" dirty="0">
                <a:solidFill>
                  <a:srgbClr val="FF0000"/>
                </a:solidFill>
              </a:rPr>
              <a:t>: </a:t>
            </a:r>
          </a:p>
        </p:txBody>
      </p:sp>
      <p:pic>
        <p:nvPicPr>
          <p:cNvPr id="10" name="Picture 9">
            <a:extLst>
              <a:ext uri="{FF2B5EF4-FFF2-40B4-BE49-F238E27FC236}">
                <a16:creationId xmlns:a16="http://schemas.microsoft.com/office/drawing/2014/main" id="{6FD0C11F-BADC-4691-B654-D22394E0F3BC}"/>
              </a:ext>
            </a:extLst>
          </p:cNvPr>
          <p:cNvPicPr>
            <a:picLocks noChangeAspect="1"/>
          </p:cNvPicPr>
          <p:nvPr/>
        </p:nvPicPr>
        <p:blipFill>
          <a:blip r:embed="rId3"/>
          <a:stretch>
            <a:fillRect/>
          </a:stretch>
        </p:blipFill>
        <p:spPr>
          <a:xfrm>
            <a:off x="7853228" y="4148519"/>
            <a:ext cx="963251" cy="780356"/>
          </a:xfrm>
          <a:prstGeom prst="rect">
            <a:avLst/>
          </a:prstGeom>
        </p:spPr>
      </p:pic>
      <p:pic>
        <p:nvPicPr>
          <p:cNvPr id="3" name="Picture 2">
            <a:extLst>
              <a:ext uri="{FF2B5EF4-FFF2-40B4-BE49-F238E27FC236}">
                <a16:creationId xmlns:a16="http://schemas.microsoft.com/office/drawing/2014/main" id="{24975D99-2D00-03D7-1A42-75AF64CA6702}"/>
              </a:ext>
            </a:extLst>
          </p:cNvPr>
          <p:cNvPicPr>
            <a:picLocks noChangeAspect="1"/>
          </p:cNvPicPr>
          <p:nvPr/>
        </p:nvPicPr>
        <p:blipFill>
          <a:blip r:embed="rId4"/>
          <a:stretch>
            <a:fillRect/>
          </a:stretch>
        </p:blipFill>
        <p:spPr>
          <a:xfrm>
            <a:off x="2436283" y="3682420"/>
            <a:ext cx="1054100" cy="1054100"/>
          </a:xfrm>
          <a:prstGeom prst="rect">
            <a:avLst/>
          </a:prstGeom>
        </p:spPr>
      </p:pic>
    </p:spTree>
    <p:extLst>
      <p:ext uri="{BB962C8B-B14F-4D97-AF65-F5344CB8AC3E}">
        <p14:creationId xmlns:p14="http://schemas.microsoft.com/office/powerpoint/2010/main" val="52750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7E53-D2AC-BF99-1345-77A2D37BBD9A}"/>
              </a:ext>
            </a:extLst>
          </p:cNvPr>
          <p:cNvSpPr>
            <a:spLocks noGrp="1"/>
          </p:cNvSpPr>
          <p:nvPr>
            <p:ph type="title"/>
          </p:nvPr>
        </p:nvSpPr>
        <p:spPr>
          <a:xfrm>
            <a:off x="419099" y="680339"/>
            <a:ext cx="8310033" cy="2428443"/>
          </a:xfrm>
        </p:spPr>
        <p:txBody>
          <a:bodyPr/>
          <a:lstStyle/>
          <a:p>
            <a:r>
              <a:rPr lang="en-US" dirty="0"/>
              <a:t>Questions?</a:t>
            </a:r>
            <a:br>
              <a:rPr lang="en-US" dirty="0"/>
            </a:br>
            <a:br>
              <a:rPr lang="en-US" dirty="0"/>
            </a:br>
            <a:r>
              <a:rPr lang="en-US" sz="3200" dirty="0" err="1"/>
              <a:t>brian.locke@imail.org</a:t>
            </a:r>
            <a:endParaRPr lang="en-US" sz="3200" dirty="0"/>
          </a:p>
        </p:txBody>
      </p:sp>
      <p:sp>
        <p:nvSpPr>
          <p:cNvPr id="3" name="Date Placeholder 2">
            <a:extLst>
              <a:ext uri="{FF2B5EF4-FFF2-40B4-BE49-F238E27FC236}">
                <a16:creationId xmlns:a16="http://schemas.microsoft.com/office/drawing/2014/main" id="{55178D03-B1D7-4149-8220-F021016F7A22}"/>
              </a:ext>
            </a:extLst>
          </p:cNvPr>
          <p:cNvSpPr>
            <a:spLocks noGrp="1"/>
          </p:cNvSpPr>
          <p:nvPr>
            <p:ph type="dt" sz="half" idx="10"/>
          </p:nvPr>
        </p:nvSpPr>
        <p:spPr/>
        <p:txBody>
          <a:bodyPr/>
          <a:lstStyle/>
          <a:p>
            <a:fld id="{F5612897-84E6-4D87-BB3D-A115493A7B75}" type="datetime1">
              <a:rPr lang="en-US" smtClean="0"/>
              <a:t>12/2/25</a:t>
            </a:fld>
            <a:endParaRPr lang="en-US"/>
          </a:p>
        </p:txBody>
      </p:sp>
    </p:spTree>
    <p:extLst>
      <p:ext uri="{BB962C8B-B14F-4D97-AF65-F5344CB8AC3E}">
        <p14:creationId xmlns:p14="http://schemas.microsoft.com/office/powerpoint/2010/main" val="10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3AAE-9572-04EB-42F6-2202EE02F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E7D9C-9358-CF39-02CA-04AC015748C2}"/>
              </a:ext>
            </a:extLst>
          </p:cNvPr>
          <p:cNvSpPr>
            <a:spLocks noGrp="1"/>
          </p:cNvSpPr>
          <p:nvPr>
            <p:ph type="title"/>
          </p:nvPr>
        </p:nvSpPr>
        <p:spPr/>
        <p:txBody>
          <a:bodyPr/>
          <a:lstStyle/>
          <a:p>
            <a:r>
              <a:rPr lang="en-US" dirty="0"/>
              <a:t>Pancreatitis vs. Sepsis</a:t>
            </a:r>
          </a:p>
        </p:txBody>
      </p:sp>
      <p:sp>
        <p:nvSpPr>
          <p:cNvPr id="3" name="Date Placeholder 2">
            <a:extLst>
              <a:ext uri="{FF2B5EF4-FFF2-40B4-BE49-F238E27FC236}">
                <a16:creationId xmlns:a16="http://schemas.microsoft.com/office/drawing/2014/main" id="{26F687C6-9A1B-F899-E566-14A6A30E371F}"/>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63CCE4DD-8C18-19D4-8E9D-3976AB958A6A}"/>
              </a:ext>
            </a:extLst>
          </p:cNvPr>
          <p:cNvSpPr>
            <a:spLocks noGrp="1"/>
          </p:cNvSpPr>
          <p:nvPr>
            <p:ph type="body" sz="quarter" idx="14"/>
          </p:nvPr>
        </p:nvSpPr>
        <p:spPr/>
        <p:txBody>
          <a:bodyPr/>
          <a:lstStyle/>
          <a:p>
            <a:r>
              <a:rPr lang="en-US" dirty="0"/>
              <a:t>Compare and Contrast</a:t>
            </a:r>
          </a:p>
        </p:txBody>
      </p:sp>
      <p:sp>
        <p:nvSpPr>
          <p:cNvPr id="5" name="Content Placeholder 4">
            <a:extLst>
              <a:ext uri="{FF2B5EF4-FFF2-40B4-BE49-F238E27FC236}">
                <a16:creationId xmlns:a16="http://schemas.microsoft.com/office/drawing/2014/main" id="{A15D9984-EB6F-A8DF-AE8B-CC06F157D63E}"/>
              </a:ext>
            </a:extLst>
          </p:cNvPr>
          <p:cNvSpPr>
            <a:spLocks noGrp="1"/>
          </p:cNvSpPr>
          <p:nvPr>
            <p:ph idx="1"/>
          </p:nvPr>
        </p:nvSpPr>
        <p:spPr/>
        <p:txBody>
          <a:bodyPr/>
          <a:lstStyle/>
          <a:p>
            <a:pPr marL="0" indent="0">
              <a:buNone/>
            </a:pPr>
            <a:r>
              <a:rPr lang="en-US" dirty="0"/>
              <a:t>Pancreatitis	</a:t>
            </a:r>
          </a:p>
          <a:p>
            <a:r>
              <a:rPr lang="en-US" dirty="0"/>
              <a:t>Physiology: endothelial injury, substantial 3</a:t>
            </a:r>
            <a:r>
              <a:rPr lang="en-US" baseline="30000" dirty="0"/>
              <a:t>rd</a:t>
            </a:r>
            <a:r>
              <a:rPr lang="en-US" dirty="0"/>
              <a:t> spacing to </a:t>
            </a:r>
            <a:r>
              <a:rPr lang="en-US" dirty="0" err="1"/>
              <a:t>perit</a:t>
            </a:r>
            <a:r>
              <a:rPr lang="en-US" dirty="0"/>
              <a:t>.</a:t>
            </a:r>
          </a:p>
          <a:p>
            <a:r>
              <a:rPr lang="en-US" dirty="0"/>
              <a:t>Symptoms: N/V/Pain, impaired intake</a:t>
            </a:r>
          </a:p>
          <a:p>
            <a:r>
              <a:rPr lang="en-US" dirty="0"/>
              <a:t>Manifestation: hemoconcentration</a:t>
            </a:r>
          </a:p>
          <a:p>
            <a:r>
              <a:rPr lang="en-US" dirty="0"/>
              <a:t>Consequence: Impaired perfusion to pancreas -&gt; necrosis</a:t>
            </a:r>
          </a:p>
        </p:txBody>
      </p:sp>
      <p:sp>
        <p:nvSpPr>
          <p:cNvPr id="6" name="Content Placeholder 5">
            <a:extLst>
              <a:ext uri="{FF2B5EF4-FFF2-40B4-BE49-F238E27FC236}">
                <a16:creationId xmlns:a16="http://schemas.microsoft.com/office/drawing/2014/main" id="{8CE89CAD-03E7-5695-AD44-B72E7980995C}"/>
              </a:ext>
            </a:extLst>
          </p:cNvPr>
          <p:cNvSpPr>
            <a:spLocks noGrp="1"/>
          </p:cNvSpPr>
          <p:nvPr>
            <p:ph idx="15"/>
          </p:nvPr>
        </p:nvSpPr>
        <p:spPr/>
        <p:txBody>
          <a:bodyPr/>
          <a:lstStyle/>
          <a:p>
            <a:pPr marL="0" indent="0">
              <a:buNone/>
            </a:pPr>
            <a:r>
              <a:rPr lang="en-US" dirty="0"/>
              <a:t>Sepsis</a:t>
            </a:r>
          </a:p>
          <a:p>
            <a:r>
              <a:rPr lang="en-US" dirty="0"/>
              <a:t>Physiology: vasodilation, low stressed volume -&gt; impaired venous return.</a:t>
            </a:r>
          </a:p>
          <a:p>
            <a:r>
              <a:rPr lang="en-US" dirty="0"/>
              <a:t>Symptoms: variable by site.</a:t>
            </a:r>
          </a:p>
          <a:p>
            <a:r>
              <a:rPr lang="en-US" dirty="0"/>
              <a:t>Manifestation: no hemoconcentration</a:t>
            </a:r>
          </a:p>
          <a:p>
            <a:r>
              <a:rPr lang="en-US" dirty="0"/>
              <a:t>Consequence: global hypotension and organ dysfunction.</a:t>
            </a:r>
          </a:p>
        </p:txBody>
      </p:sp>
    </p:spTree>
    <p:extLst>
      <p:ext uri="{BB962C8B-B14F-4D97-AF65-F5344CB8AC3E}">
        <p14:creationId xmlns:p14="http://schemas.microsoft.com/office/powerpoint/2010/main" val="319013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20B3-5FF6-3507-3C19-41241207C4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EC439E-90CC-CFB0-81C7-24CF5F0208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27919" y="856235"/>
            <a:ext cx="3416081" cy="3734766"/>
          </a:xfrm>
          <a:prstGeom prst="rect">
            <a:avLst/>
          </a:prstGeom>
        </p:spPr>
      </p:pic>
      <p:sp>
        <p:nvSpPr>
          <p:cNvPr id="2" name="Title 1">
            <a:extLst>
              <a:ext uri="{FF2B5EF4-FFF2-40B4-BE49-F238E27FC236}">
                <a16:creationId xmlns:a16="http://schemas.microsoft.com/office/drawing/2014/main" id="{49BCCDE4-3702-A194-FF5D-F6C18DE75EBF}"/>
              </a:ext>
            </a:extLst>
          </p:cNvPr>
          <p:cNvSpPr>
            <a:spLocks noGrp="1"/>
          </p:cNvSpPr>
          <p:nvPr>
            <p:ph type="title"/>
          </p:nvPr>
        </p:nvSpPr>
        <p:spPr/>
        <p:txBody>
          <a:bodyPr/>
          <a:lstStyle/>
          <a:p>
            <a:r>
              <a:rPr lang="en-US" dirty="0"/>
              <a:t>Method:</a:t>
            </a:r>
          </a:p>
        </p:txBody>
      </p:sp>
      <p:sp>
        <p:nvSpPr>
          <p:cNvPr id="7" name="Text Placeholder 6">
            <a:extLst>
              <a:ext uri="{FF2B5EF4-FFF2-40B4-BE49-F238E27FC236}">
                <a16:creationId xmlns:a16="http://schemas.microsoft.com/office/drawing/2014/main" id="{79C0505D-D5E1-0ECC-1E2D-BE01AE88C888}"/>
              </a:ext>
            </a:extLst>
          </p:cNvPr>
          <p:cNvSpPr>
            <a:spLocks noGrp="1"/>
          </p:cNvSpPr>
          <p:nvPr>
            <p:ph type="body" sz="quarter" idx="14"/>
          </p:nvPr>
        </p:nvSpPr>
        <p:spPr>
          <a:xfrm>
            <a:off x="430213" y="856235"/>
            <a:ext cx="5486400" cy="409942"/>
          </a:xfrm>
        </p:spPr>
        <p:txBody>
          <a:bodyPr/>
          <a:lstStyle/>
          <a:p>
            <a:r>
              <a:rPr lang="en-US" dirty="0"/>
              <a:t>For aggressive fluid resuscitation in A.P.</a:t>
            </a:r>
          </a:p>
        </p:txBody>
      </p:sp>
      <p:sp>
        <p:nvSpPr>
          <p:cNvPr id="17" name="Text Placeholder 16">
            <a:extLst>
              <a:ext uri="{FF2B5EF4-FFF2-40B4-BE49-F238E27FC236}">
                <a16:creationId xmlns:a16="http://schemas.microsoft.com/office/drawing/2014/main" id="{CB8243D1-6531-9B0F-07DB-0550B791C371}"/>
              </a:ext>
            </a:extLst>
          </p:cNvPr>
          <p:cNvSpPr>
            <a:spLocks noGrp="1"/>
          </p:cNvSpPr>
          <p:nvPr>
            <p:ph sz="half" idx="1"/>
          </p:nvPr>
        </p:nvSpPr>
        <p:spPr>
          <a:xfrm>
            <a:off x="420650" y="1266177"/>
            <a:ext cx="5307269" cy="2783996"/>
          </a:xfrm>
        </p:spPr>
        <p:txBody>
          <a:bodyPr/>
          <a:lstStyle/>
          <a:p>
            <a:r>
              <a:rPr lang="en-US" dirty="0"/>
              <a:t>Goal: restore perfusion to the pancreas to avoid subsequent necrosis (rather than maintain MAP)</a:t>
            </a:r>
          </a:p>
          <a:p>
            <a:r>
              <a:rPr lang="en-US" dirty="0"/>
              <a:t>Follow HCT (&amp; BUN) – 6-hr and 24-hr recheck.</a:t>
            </a:r>
          </a:p>
          <a:p>
            <a:pPr lvl="1"/>
            <a:r>
              <a:rPr lang="en-US" dirty="0"/>
              <a:t>If HCT rising or above baseline – more fluid.</a:t>
            </a:r>
          </a:p>
          <a:p>
            <a:pPr lvl="1"/>
            <a:r>
              <a:rPr lang="en-US" dirty="0"/>
              <a:t>BUN functions similarly (but reflects renal function)</a:t>
            </a:r>
          </a:p>
          <a:p>
            <a:r>
              <a:rPr lang="en-US" dirty="0"/>
              <a:t>Goal: restore perfusion fast -&gt; </a:t>
            </a:r>
            <a:r>
              <a:rPr lang="en-US" b="1" dirty="0"/>
              <a:t>first 6</a:t>
            </a:r>
            <a:r>
              <a:rPr lang="en-US" dirty="0"/>
              <a:t> hours (maybe 24h) matter</a:t>
            </a:r>
          </a:p>
          <a:p>
            <a:pPr lvl="1"/>
            <a:r>
              <a:rPr lang="en-US" dirty="0"/>
              <a:t>beyond that, not so much.</a:t>
            </a:r>
          </a:p>
        </p:txBody>
      </p:sp>
      <p:sp>
        <p:nvSpPr>
          <p:cNvPr id="3" name="Date Placeholder 2">
            <a:extLst>
              <a:ext uri="{FF2B5EF4-FFF2-40B4-BE49-F238E27FC236}">
                <a16:creationId xmlns:a16="http://schemas.microsoft.com/office/drawing/2014/main" id="{4BDF83D5-51B8-7D1F-E0BC-B51ED7F4890E}"/>
              </a:ext>
            </a:extLst>
          </p:cNvPr>
          <p:cNvSpPr>
            <a:spLocks noGrp="1"/>
          </p:cNvSpPr>
          <p:nvPr>
            <p:ph type="dt" sz="half" idx="10"/>
          </p:nvPr>
        </p:nvSpPr>
        <p:spPr/>
        <p:txBody>
          <a:bodyPr/>
          <a:lstStyle/>
          <a:p>
            <a:fld id="{C57FC656-5C48-4040-9A99-34B2BA38BAE5}" type="datetime1">
              <a:rPr lang="en-US" smtClean="0"/>
              <a:t>12/2/25</a:t>
            </a:fld>
            <a:endParaRPr lang="en-US"/>
          </a:p>
        </p:txBody>
      </p:sp>
      <p:sp>
        <p:nvSpPr>
          <p:cNvPr id="5" name="Text Placeholder 16">
            <a:extLst>
              <a:ext uri="{FF2B5EF4-FFF2-40B4-BE49-F238E27FC236}">
                <a16:creationId xmlns:a16="http://schemas.microsoft.com/office/drawing/2014/main" id="{582A0C73-2D40-DB09-AB66-E087039101AF}"/>
              </a:ext>
            </a:extLst>
          </p:cNvPr>
          <p:cNvSpPr txBox="1">
            <a:spLocks/>
          </p:cNvSpPr>
          <p:nvPr/>
        </p:nvSpPr>
        <p:spPr>
          <a:xfrm>
            <a:off x="5423337" y="4706050"/>
            <a:ext cx="3605049" cy="310729"/>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2024 ACG Acute Pancreatitis Guideline</a:t>
            </a:r>
          </a:p>
        </p:txBody>
      </p:sp>
    </p:spTree>
    <p:extLst>
      <p:ext uri="{BB962C8B-B14F-4D97-AF65-F5344CB8AC3E}">
        <p14:creationId xmlns:p14="http://schemas.microsoft.com/office/powerpoint/2010/main" val="47996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8B99-0DFC-9868-7771-CDBCCF2CD148}"/>
              </a:ext>
            </a:extLst>
          </p:cNvPr>
          <p:cNvSpPr>
            <a:spLocks noGrp="1"/>
          </p:cNvSpPr>
          <p:nvPr>
            <p:ph type="title"/>
          </p:nvPr>
        </p:nvSpPr>
        <p:spPr/>
        <p:txBody>
          <a:bodyPr/>
          <a:lstStyle/>
          <a:p>
            <a:r>
              <a:rPr lang="en-US" dirty="0"/>
              <a:t>Trial 1:</a:t>
            </a:r>
            <a:br>
              <a:rPr lang="en-US" dirty="0"/>
            </a:br>
            <a:r>
              <a:rPr lang="en-US" dirty="0"/>
              <a:t>Fluids</a:t>
            </a:r>
          </a:p>
        </p:txBody>
      </p:sp>
      <p:sp>
        <p:nvSpPr>
          <p:cNvPr id="3" name="Text Placeholder 2">
            <a:extLst>
              <a:ext uri="{FF2B5EF4-FFF2-40B4-BE49-F238E27FC236}">
                <a16:creationId xmlns:a16="http://schemas.microsoft.com/office/drawing/2014/main" id="{D5A4F43F-BFF7-1972-C756-50F0EF2D43BC}"/>
              </a:ext>
            </a:extLst>
          </p:cNvPr>
          <p:cNvSpPr>
            <a:spLocks noGrp="1"/>
          </p:cNvSpPr>
          <p:nvPr>
            <p:ph type="body" idx="1"/>
          </p:nvPr>
        </p:nvSpPr>
        <p:spPr/>
        <p:txBody>
          <a:bodyPr/>
          <a:lstStyle/>
          <a:p>
            <a:r>
              <a:rPr lang="en-US" dirty="0"/>
              <a:t>WATERFALL Trial</a:t>
            </a:r>
          </a:p>
          <a:p>
            <a:r>
              <a:rPr lang="en-US" dirty="0"/>
              <a:t>NEJM 2022</a:t>
            </a:r>
          </a:p>
          <a:p>
            <a:endParaRPr lang="en-US" dirty="0"/>
          </a:p>
        </p:txBody>
      </p:sp>
      <p:sp>
        <p:nvSpPr>
          <p:cNvPr id="4" name="Date Placeholder 3">
            <a:extLst>
              <a:ext uri="{FF2B5EF4-FFF2-40B4-BE49-F238E27FC236}">
                <a16:creationId xmlns:a16="http://schemas.microsoft.com/office/drawing/2014/main" id="{EEDE5768-6D32-47C8-80E9-1F71A48BD250}"/>
              </a:ext>
            </a:extLst>
          </p:cNvPr>
          <p:cNvSpPr>
            <a:spLocks noGrp="1"/>
          </p:cNvSpPr>
          <p:nvPr>
            <p:ph type="dt" sz="half" idx="10"/>
          </p:nvPr>
        </p:nvSpPr>
        <p:spPr/>
        <p:txBody>
          <a:bodyPr/>
          <a:lstStyle/>
          <a:p>
            <a:fld id="{821DD4EA-3286-4922-AB5F-42607C6402B8}" type="datetime1">
              <a:rPr lang="en-US" smtClean="0"/>
              <a:t>12/2/25</a:t>
            </a:fld>
            <a:endParaRPr lang="en-US"/>
          </a:p>
        </p:txBody>
      </p:sp>
      <p:pic>
        <p:nvPicPr>
          <p:cNvPr id="5" name="Picture 4">
            <a:extLst>
              <a:ext uri="{FF2B5EF4-FFF2-40B4-BE49-F238E27FC236}">
                <a16:creationId xmlns:a16="http://schemas.microsoft.com/office/drawing/2014/main" id="{E6539B41-03A4-C8F3-1553-132E1578D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7560" y="734829"/>
            <a:ext cx="5547614" cy="3891610"/>
          </a:xfrm>
          <a:prstGeom prst="rect">
            <a:avLst/>
          </a:prstGeom>
        </p:spPr>
      </p:pic>
    </p:spTree>
    <p:extLst>
      <p:ext uri="{BB962C8B-B14F-4D97-AF65-F5344CB8AC3E}">
        <p14:creationId xmlns:p14="http://schemas.microsoft.com/office/powerpoint/2010/main" val="262935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2CD0-4569-9511-485C-C1BDD20099BA}"/>
              </a:ext>
            </a:extLst>
          </p:cNvPr>
          <p:cNvSpPr>
            <a:spLocks noGrp="1"/>
          </p:cNvSpPr>
          <p:nvPr>
            <p:ph type="title"/>
          </p:nvPr>
        </p:nvSpPr>
        <p:spPr/>
        <p:txBody>
          <a:bodyPr/>
          <a:lstStyle/>
          <a:p>
            <a:r>
              <a:rPr lang="en-US" dirty="0"/>
              <a:t>WATERFALL TRIAL</a:t>
            </a:r>
          </a:p>
        </p:txBody>
      </p:sp>
      <p:sp>
        <p:nvSpPr>
          <p:cNvPr id="3" name="Date Placeholder 2">
            <a:extLst>
              <a:ext uri="{FF2B5EF4-FFF2-40B4-BE49-F238E27FC236}">
                <a16:creationId xmlns:a16="http://schemas.microsoft.com/office/drawing/2014/main" id="{25CFA21F-C805-6491-D5C0-077D869C8BCD}"/>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BF9700C9-1974-3A61-A538-C67213EB36A5}"/>
              </a:ext>
            </a:extLst>
          </p:cNvPr>
          <p:cNvSpPr>
            <a:spLocks noGrp="1"/>
          </p:cNvSpPr>
          <p:nvPr>
            <p:ph type="body" sz="quarter" idx="14"/>
          </p:nvPr>
        </p:nvSpPr>
        <p:spPr/>
        <p:txBody>
          <a:bodyPr/>
          <a:lstStyle/>
          <a:p>
            <a:r>
              <a:rPr lang="en-US" dirty="0"/>
              <a:t>NEJM 2022:  RCT, 18 centers, 249 patients </a:t>
            </a:r>
          </a:p>
        </p:txBody>
      </p:sp>
      <p:pic>
        <p:nvPicPr>
          <p:cNvPr id="10" name="Content Placeholder 9">
            <a:extLst>
              <a:ext uri="{FF2B5EF4-FFF2-40B4-BE49-F238E27FC236}">
                <a16:creationId xmlns:a16="http://schemas.microsoft.com/office/drawing/2014/main" id="{8069D005-CF1F-4B5B-CCC1-0796F2EDF1F5}"/>
              </a:ext>
            </a:extLst>
          </p:cNvPr>
          <p:cNvPicPr>
            <a:picLocks noGrp="1" noChangeAspect="1"/>
          </p:cNvPicPr>
          <p:nvPr>
            <p:ph idx="15"/>
          </p:nvPr>
        </p:nvPicPr>
        <p:blipFill>
          <a:blip r:embed="rId3" cstate="screen">
            <a:extLst>
              <a:ext uri="{28A0092B-C50C-407E-A947-70E740481C1C}">
                <a14:useLocalDpi xmlns:a14="http://schemas.microsoft.com/office/drawing/2010/main"/>
              </a:ext>
            </a:extLst>
          </a:blip>
          <a:stretch>
            <a:fillRect/>
          </a:stretch>
        </p:blipFill>
        <p:spPr>
          <a:xfrm>
            <a:off x="4503231" y="1592320"/>
            <a:ext cx="4415632" cy="3242441"/>
          </a:xfrm>
          <a:prstGeom prst="rect">
            <a:avLst/>
          </a:prstGeom>
        </p:spPr>
      </p:pic>
      <p:sp>
        <p:nvSpPr>
          <p:cNvPr id="8" name="Content Placeholder 7">
            <a:extLst>
              <a:ext uri="{FF2B5EF4-FFF2-40B4-BE49-F238E27FC236}">
                <a16:creationId xmlns:a16="http://schemas.microsoft.com/office/drawing/2014/main" id="{948A0D2E-95AC-AE76-16CA-C6919805DBEB}"/>
              </a:ext>
            </a:extLst>
          </p:cNvPr>
          <p:cNvSpPr>
            <a:spLocks noGrp="1"/>
          </p:cNvSpPr>
          <p:nvPr>
            <p:ph idx="1"/>
          </p:nvPr>
        </p:nvSpPr>
        <p:spPr/>
        <p:txBody>
          <a:bodyPr/>
          <a:lstStyle/>
          <a:p>
            <a:pPr marL="0" indent="0">
              <a:buNone/>
            </a:pPr>
            <a:r>
              <a:rPr lang="en-US" dirty="0"/>
              <a:t>India, Italy, Mexico, and Spain</a:t>
            </a:r>
          </a:p>
          <a:p>
            <a:r>
              <a:rPr lang="en-US" dirty="0"/>
              <a:t>Inclusion: AP, w/n 24h of pain onset and 8h of diagnosis.</a:t>
            </a:r>
          </a:p>
          <a:p>
            <a:r>
              <a:rPr lang="en-US" dirty="0"/>
              <a:t>Exclusion: already mod-severe disease</a:t>
            </a:r>
          </a:p>
          <a:p>
            <a:r>
              <a:rPr lang="en-US" dirty="0"/>
              <a:t>Outcome: New Mod-Sev </a:t>
            </a:r>
            <a:r>
              <a:rPr lang="en-US" dirty="0" err="1"/>
              <a:t>dz</a:t>
            </a:r>
            <a:r>
              <a:rPr lang="en-US" dirty="0"/>
              <a:t> (local complication, </a:t>
            </a:r>
            <a:r>
              <a:rPr lang="en-US" dirty="0" err="1"/>
              <a:t>sCr</a:t>
            </a:r>
            <a:r>
              <a:rPr lang="en-US" dirty="0"/>
              <a:t> 1.9+, hypotension, hypoxemia)</a:t>
            </a:r>
          </a:p>
        </p:txBody>
      </p:sp>
      <p:sp>
        <p:nvSpPr>
          <p:cNvPr id="5" name="Text Placeholder 16">
            <a:extLst>
              <a:ext uri="{FF2B5EF4-FFF2-40B4-BE49-F238E27FC236}">
                <a16:creationId xmlns:a16="http://schemas.microsoft.com/office/drawing/2014/main" id="{054CF750-2A6A-9B98-DEA9-197BD46AAE45}"/>
              </a:ext>
            </a:extLst>
          </p:cNvPr>
          <p:cNvSpPr txBox="1">
            <a:spLocks/>
          </p:cNvSpPr>
          <p:nvPr/>
        </p:nvSpPr>
        <p:spPr>
          <a:xfrm>
            <a:off x="6693409" y="4834761"/>
            <a:ext cx="2139696" cy="234772"/>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WATERFALL Trial, NEJM 2022</a:t>
            </a:r>
          </a:p>
        </p:txBody>
      </p:sp>
    </p:spTree>
    <p:extLst>
      <p:ext uri="{BB962C8B-B14F-4D97-AF65-F5344CB8AC3E}">
        <p14:creationId xmlns:p14="http://schemas.microsoft.com/office/powerpoint/2010/main" val="108546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F815-ED90-38F2-E39E-91E5F60B0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A092F-7EF6-9E9C-D582-273A21CF0064}"/>
              </a:ext>
            </a:extLst>
          </p:cNvPr>
          <p:cNvSpPr>
            <a:spLocks noGrp="1"/>
          </p:cNvSpPr>
          <p:nvPr>
            <p:ph type="title"/>
          </p:nvPr>
        </p:nvSpPr>
        <p:spPr/>
        <p:txBody>
          <a:bodyPr/>
          <a:lstStyle/>
          <a:p>
            <a:r>
              <a:rPr lang="en-US" dirty="0"/>
              <a:t>WATERFALL TRIAL</a:t>
            </a:r>
          </a:p>
        </p:txBody>
      </p:sp>
      <p:sp>
        <p:nvSpPr>
          <p:cNvPr id="3" name="Date Placeholder 2">
            <a:extLst>
              <a:ext uri="{FF2B5EF4-FFF2-40B4-BE49-F238E27FC236}">
                <a16:creationId xmlns:a16="http://schemas.microsoft.com/office/drawing/2014/main" id="{BCD79E97-C65F-0D77-B79B-4E7F6D02FE37}"/>
              </a:ext>
            </a:extLst>
          </p:cNvPr>
          <p:cNvSpPr>
            <a:spLocks noGrp="1"/>
          </p:cNvSpPr>
          <p:nvPr>
            <p:ph type="dt" sz="half" idx="10"/>
          </p:nvPr>
        </p:nvSpPr>
        <p:spPr/>
        <p:txBody>
          <a:bodyPr/>
          <a:lstStyle/>
          <a:p>
            <a:fld id="{938F9B0A-10BC-4AB1-92A9-BCD0FEF9DCA7}" type="datetime1">
              <a:rPr lang="en-US" smtClean="0"/>
              <a:t>12/2/25</a:t>
            </a:fld>
            <a:endParaRPr lang="en-US"/>
          </a:p>
        </p:txBody>
      </p:sp>
      <p:sp>
        <p:nvSpPr>
          <p:cNvPr id="4" name="Text Placeholder 3">
            <a:extLst>
              <a:ext uri="{FF2B5EF4-FFF2-40B4-BE49-F238E27FC236}">
                <a16:creationId xmlns:a16="http://schemas.microsoft.com/office/drawing/2014/main" id="{CFD82AA2-8359-A510-62F3-8223C83E0A27}"/>
              </a:ext>
            </a:extLst>
          </p:cNvPr>
          <p:cNvSpPr>
            <a:spLocks noGrp="1"/>
          </p:cNvSpPr>
          <p:nvPr>
            <p:ph type="body" sz="quarter" idx="14"/>
          </p:nvPr>
        </p:nvSpPr>
        <p:spPr/>
        <p:txBody>
          <a:bodyPr/>
          <a:lstStyle/>
          <a:p>
            <a:r>
              <a:rPr lang="en-US" dirty="0"/>
              <a:t>Stopped @ 1/3 expected n for safety</a:t>
            </a:r>
          </a:p>
        </p:txBody>
      </p:sp>
      <p:sp>
        <p:nvSpPr>
          <p:cNvPr id="5" name="Content Placeholder 4">
            <a:extLst>
              <a:ext uri="{FF2B5EF4-FFF2-40B4-BE49-F238E27FC236}">
                <a16:creationId xmlns:a16="http://schemas.microsoft.com/office/drawing/2014/main" id="{5D0525FB-9D4E-30D7-743F-5AE2C92BFC35}"/>
              </a:ext>
            </a:extLst>
          </p:cNvPr>
          <p:cNvSpPr>
            <a:spLocks noGrp="1"/>
          </p:cNvSpPr>
          <p:nvPr>
            <p:ph idx="1"/>
          </p:nvPr>
        </p:nvSpPr>
        <p:spPr/>
        <p:txBody>
          <a:bodyPr/>
          <a:lstStyle/>
          <a:p>
            <a:r>
              <a:rPr lang="en-US" dirty="0"/>
              <a:t>Aggressive Fluid (LR) Resus.</a:t>
            </a:r>
          </a:p>
          <a:p>
            <a:pPr marL="0" indent="0">
              <a:buNone/>
            </a:pPr>
            <a:r>
              <a:rPr lang="en-US" dirty="0"/>
              <a:t>	</a:t>
            </a:r>
            <a:r>
              <a:rPr lang="en-US" u="sng" dirty="0"/>
              <a:t>7.8L in 24h [IQR 6.5 – 9.8]</a:t>
            </a:r>
          </a:p>
          <a:p>
            <a:pPr lvl="1"/>
            <a:r>
              <a:rPr lang="en-US" dirty="0"/>
              <a:t>1: 22.1% got moderately severe or severe pancreatitis</a:t>
            </a:r>
          </a:p>
          <a:p>
            <a:pPr lvl="1"/>
            <a:r>
              <a:rPr lang="en-US" dirty="0"/>
              <a:t>20.5% of patients with fluid overload (2 of </a:t>
            </a:r>
            <a:r>
              <a:rPr lang="en-US" dirty="0" err="1"/>
              <a:t>sympt</a:t>
            </a:r>
            <a:r>
              <a:rPr lang="en-US" dirty="0"/>
              <a:t>, signs, imaging evidence of overload)</a:t>
            </a:r>
          </a:p>
          <a:p>
            <a:pPr lvl="2"/>
            <a:r>
              <a:rPr lang="en-US" dirty="0"/>
              <a:t>RR 2.85 (95% CI, 1.36 to 5.94)</a:t>
            </a:r>
          </a:p>
        </p:txBody>
      </p:sp>
      <p:sp>
        <p:nvSpPr>
          <p:cNvPr id="6" name="Content Placeholder 5">
            <a:extLst>
              <a:ext uri="{FF2B5EF4-FFF2-40B4-BE49-F238E27FC236}">
                <a16:creationId xmlns:a16="http://schemas.microsoft.com/office/drawing/2014/main" id="{21E20597-B00B-B52E-E538-64ED65E29517}"/>
              </a:ext>
            </a:extLst>
          </p:cNvPr>
          <p:cNvSpPr>
            <a:spLocks noGrp="1"/>
          </p:cNvSpPr>
          <p:nvPr>
            <p:ph idx="15"/>
          </p:nvPr>
        </p:nvSpPr>
        <p:spPr/>
        <p:txBody>
          <a:bodyPr/>
          <a:lstStyle/>
          <a:p>
            <a:r>
              <a:rPr lang="en-US" dirty="0"/>
              <a:t>Moderate Fluid (LR) Resus.</a:t>
            </a:r>
          </a:p>
          <a:p>
            <a:pPr marL="0" indent="0">
              <a:buNone/>
            </a:pPr>
            <a:r>
              <a:rPr lang="en-US" dirty="0"/>
              <a:t>	</a:t>
            </a:r>
            <a:r>
              <a:rPr lang="en-US" u="sng" dirty="0"/>
              <a:t>5.5L in 24h [IQR 4.0 to 6.8]</a:t>
            </a:r>
          </a:p>
          <a:p>
            <a:pPr lvl="1"/>
            <a:r>
              <a:rPr lang="en-US" dirty="0"/>
              <a:t>1: 17.3% got moderately severe or severe pancreatitis</a:t>
            </a:r>
          </a:p>
          <a:p>
            <a:pPr lvl="1"/>
            <a:r>
              <a:rPr lang="en-US" dirty="0"/>
              <a:t>6.3% of patients with fluid overload</a:t>
            </a:r>
          </a:p>
        </p:txBody>
      </p:sp>
    </p:spTree>
    <p:extLst>
      <p:ext uri="{BB962C8B-B14F-4D97-AF65-F5344CB8AC3E}">
        <p14:creationId xmlns:p14="http://schemas.microsoft.com/office/powerpoint/2010/main" val="10360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D50A-DD04-7214-B701-657CA525F78F}"/>
              </a:ext>
            </a:extLst>
          </p:cNvPr>
          <p:cNvSpPr>
            <a:spLocks noGrp="1"/>
          </p:cNvSpPr>
          <p:nvPr>
            <p:ph type="title"/>
          </p:nvPr>
        </p:nvSpPr>
        <p:spPr/>
        <p:txBody>
          <a:bodyPr/>
          <a:lstStyle/>
          <a:p>
            <a:r>
              <a:rPr lang="en-US" dirty="0"/>
              <a:t>2024 ACG Guidelines say:</a:t>
            </a:r>
          </a:p>
        </p:txBody>
      </p:sp>
      <p:sp>
        <p:nvSpPr>
          <p:cNvPr id="3" name="Date Placeholder 2">
            <a:extLst>
              <a:ext uri="{FF2B5EF4-FFF2-40B4-BE49-F238E27FC236}">
                <a16:creationId xmlns:a16="http://schemas.microsoft.com/office/drawing/2014/main" id="{06A935BE-1964-E5C9-D411-B80928DE4AE2}"/>
              </a:ext>
            </a:extLst>
          </p:cNvPr>
          <p:cNvSpPr>
            <a:spLocks noGrp="1"/>
          </p:cNvSpPr>
          <p:nvPr>
            <p:ph type="dt" sz="half" idx="10"/>
          </p:nvPr>
        </p:nvSpPr>
        <p:spPr/>
        <p:txBody>
          <a:bodyPr/>
          <a:lstStyle/>
          <a:p>
            <a:fld id="{938F9B0A-10BC-4AB1-92A9-BCD0FEF9DCA7}" type="datetime1">
              <a:rPr lang="en-US" smtClean="0"/>
              <a:t>12/2/25</a:t>
            </a:fld>
            <a:endParaRPr lang="en-US"/>
          </a:p>
        </p:txBody>
      </p:sp>
      <p:pic>
        <p:nvPicPr>
          <p:cNvPr id="10" name="Content Placeholder 9">
            <a:extLst>
              <a:ext uri="{FF2B5EF4-FFF2-40B4-BE49-F238E27FC236}">
                <a16:creationId xmlns:a16="http://schemas.microsoft.com/office/drawing/2014/main" id="{3946EAC7-E656-7D70-934A-13808F2890D9}"/>
              </a:ext>
            </a:extLst>
          </p:cNvPr>
          <p:cNvPicPr>
            <a:picLocks noGrp="1" noChangeAspect="1"/>
          </p:cNvPicPr>
          <p:nvPr>
            <p:ph idx="15"/>
          </p:nvPr>
        </p:nvPicPr>
        <p:blipFill>
          <a:blip r:embed="rId3"/>
          <a:stretch>
            <a:fillRect/>
          </a:stretch>
        </p:blipFill>
        <p:spPr>
          <a:xfrm>
            <a:off x="377055" y="1007848"/>
            <a:ext cx="8255602" cy="1563902"/>
          </a:xfrm>
          <a:prstGeom prst="rect">
            <a:avLst/>
          </a:prstGeom>
        </p:spPr>
      </p:pic>
      <p:pic>
        <p:nvPicPr>
          <p:cNvPr id="7" name="Picture 6">
            <a:extLst>
              <a:ext uri="{FF2B5EF4-FFF2-40B4-BE49-F238E27FC236}">
                <a16:creationId xmlns:a16="http://schemas.microsoft.com/office/drawing/2014/main" id="{35215137-18F7-B573-C46C-7CE1D15C83EB}"/>
              </a:ext>
            </a:extLst>
          </p:cNvPr>
          <p:cNvPicPr>
            <a:picLocks noChangeAspect="1"/>
          </p:cNvPicPr>
          <p:nvPr/>
        </p:nvPicPr>
        <p:blipFill>
          <a:blip r:embed="rId4"/>
          <a:stretch>
            <a:fillRect/>
          </a:stretch>
        </p:blipFill>
        <p:spPr>
          <a:xfrm>
            <a:off x="419098" y="2631773"/>
            <a:ext cx="4274811" cy="1758318"/>
          </a:xfrm>
          <a:prstGeom prst="rect">
            <a:avLst/>
          </a:prstGeom>
        </p:spPr>
      </p:pic>
      <p:sp>
        <p:nvSpPr>
          <p:cNvPr id="4" name="Text Placeholder 3">
            <a:extLst>
              <a:ext uri="{FF2B5EF4-FFF2-40B4-BE49-F238E27FC236}">
                <a16:creationId xmlns:a16="http://schemas.microsoft.com/office/drawing/2014/main" id="{AE744598-7A41-4845-B004-1CB1382B83B6}"/>
              </a:ext>
            </a:extLst>
          </p:cNvPr>
          <p:cNvSpPr>
            <a:spLocks noGrp="1"/>
          </p:cNvSpPr>
          <p:nvPr>
            <p:ph type="body" sz="quarter" idx="14"/>
          </p:nvPr>
        </p:nvSpPr>
        <p:spPr>
          <a:xfrm>
            <a:off x="4983479" y="3100990"/>
            <a:ext cx="3438589" cy="1563902"/>
          </a:xfrm>
        </p:spPr>
        <p:txBody>
          <a:bodyPr/>
          <a:lstStyle/>
          <a:p>
            <a:r>
              <a:rPr lang="en-US" dirty="0"/>
              <a:t>Moderate fluid resuscitation</a:t>
            </a:r>
          </a:p>
          <a:p>
            <a:r>
              <a:rPr lang="en-US" dirty="0"/>
              <a:t>More important early (6h)</a:t>
            </a:r>
          </a:p>
          <a:p>
            <a:r>
              <a:rPr lang="en-US" dirty="0"/>
              <a:t>Reassess (q6 initially)</a:t>
            </a:r>
          </a:p>
        </p:txBody>
      </p:sp>
    </p:spTree>
    <p:extLst>
      <p:ext uri="{BB962C8B-B14F-4D97-AF65-F5344CB8AC3E}">
        <p14:creationId xmlns:p14="http://schemas.microsoft.com/office/powerpoint/2010/main" val="4000377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51"/>
</p:tagLst>
</file>

<file path=ppt/theme/theme1.xml><?xml version="1.0" encoding="utf-8"?>
<a:theme xmlns:a="http://schemas.openxmlformats.org/drawingml/2006/main" name="Office Theme">
  <a:themeElements>
    <a:clrScheme name="IH Colors">
      <a:dk1>
        <a:srgbClr val="110057"/>
      </a:dk1>
      <a:lt1>
        <a:srgbClr val="F7F5F9"/>
      </a:lt1>
      <a:dk2>
        <a:srgbClr val="4A00E2"/>
      </a:dk2>
      <a:lt2>
        <a:srgbClr val="FFFFFF"/>
      </a:lt2>
      <a:accent1>
        <a:srgbClr val="110057"/>
      </a:accent1>
      <a:accent2>
        <a:srgbClr val="4A00E2"/>
      </a:accent2>
      <a:accent3>
        <a:srgbClr val="FF0044"/>
      </a:accent3>
      <a:accent4>
        <a:srgbClr val="7CAFD0"/>
      </a:accent4>
      <a:accent5>
        <a:srgbClr val="FF5D55"/>
      </a:accent5>
      <a:accent6>
        <a:srgbClr val="FFBCB9"/>
      </a:accent6>
      <a:hlink>
        <a:srgbClr val="110057"/>
      </a:hlink>
      <a:folHlink>
        <a:srgbClr val="4A00E2"/>
      </a:folHlink>
    </a:clrScheme>
    <a:fontScheme name="IH Offic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defPPr>
      </a:lstStyle>
    </a:txDef>
  </a:objectDefaults>
  <a:extraClrSchemeLst/>
  <a:extLst>
    <a:ext uri="{05A4C25C-085E-4340-85A3-A5531E510DB2}">
      <thm15:themeFamily xmlns:thm15="http://schemas.microsoft.com/office/thememl/2012/main" name="Intermountain Health Presentation Template January 2023" id="{F4E43292-3BD6-5847-9DCF-98B7E02E9926}" vid="{E8310FD4-BAE1-F24A-BD9E-39A6EA223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7C2BCEB-7C59-164B-B099-9994EB35A93D}">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0dc870-7188-48b6-a8dc-786d1907c9a0">
      <Terms xmlns="http://schemas.microsoft.com/office/infopath/2007/PartnerControls"/>
    </lcf76f155ced4ddcb4097134ff3c332f>
    <TaxCatchAll xmlns="3ee34bdf-15a6-447b-9f70-76801cadac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F19E8BC051234EACCACF29C3613947" ma:contentTypeVersion="11" ma:contentTypeDescription="Create a new document." ma:contentTypeScope="" ma:versionID="149ff99222c60e3f53642f77543bbfb9">
  <xsd:schema xmlns:xsd="http://www.w3.org/2001/XMLSchema" xmlns:xs="http://www.w3.org/2001/XMLSchema" xmlns:p="http://schemas.microsoft.com/office/2006/metadata/properties" xmlns:ns2="4e0dc870-7188-48b6-a8dc-786d1907c9a0" xmlns:ns3="3ee34bdf-15a6-447b-9f70-76801cadacc1" targetNamespace="http://schemas.microsoft.com/office/2006/metadata/properties" ma:root="true" ma:fieldsID="8db89ca40c62ef28e87ac7bbc841e458" ns2:_="" ns3:_="">
    <xsd:import namespace="4e0dc870-7188-48b6-a8dc-786d1907c9a0"/>
    <xsd:import namespace="3ee34bdf-15a6-447b-9f70-76801cadac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dc870-7188-48b6-a8dc-786d1907c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3a4d644-6273-4707-a0b6-faf21e1c5ca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34bdf-15a6-447b-9f70-76801cadac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ed159e7-0019-448a-9c31-1e32031a5f16}" ma:internalName="TaxCatchAll" ma:showField="CatchAllData" ma:web="3ee34bdf-15a6-447b-9f70-76801cadacc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78B81-1FA9-4392-8BC6-41C68660590D}">
  <ds:schemaRefs>
    <ds:schemaRef ds:uri="http://purl.org/dc/elements/1.1/"/>
    <ds:schemaRef ds:uri="3ee34bdf-15a6-447b-9f70-76801cadacc1"/>
    <ds:schemaRef ds:uri="http://schemas.microsoft.com/office/2006/metadata/properties"/>
    <ds:schemaRef ds:uri="http://schemas.microsoft.com/office/infopath/2007/PartnerControls"/>
    <ds:schemaRef ds:uri="4e0dc870-7188-48b6-a8dc-786d1907c9a0"/>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3028179-E2FD-4740-B9BF-A071DEB75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0dc870-7188-48b6-a8dc-786d1907c9a0"/>
    <ds:schemaRef ds:uri="3ee34bdf-15a6-447b-9f70-76801cada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732839-F404-4CDE-8B23-106A00DB1882}">
  <ds:schemaRefs>
    <ds:schemaRef ds:uri="http://schemas.microsoft.com/sharepoint/v3/contenttype/forms"/>
  </ds:schemaRefs>
</ds:datastoreItem>
</file>

<file path=docMetadata/LabelInfo.xml><?xml version="1.0" encoding="utf-8"?>
<clbl:labelList xmlns:clbl="http://schemas.microsoft.com/office/2020/mipLabelMetadata">
  <clbl:label id="{a79016de-bdd0-4e47-91f4-79416ab912ad}" enabled="0" method="" siteId="{a79016de-bdd0-4e47-91f4-79416ab912ad}" removed="1"/>
</clbl:labelList>
</file>

<file path=docProps/app.xml><?xml version="1.0" encoding="utf-8"?>
<Properties xmlns="http://schemas.openxmlformats.org/officeDocument/2006/extended-properties" xmlns:vt="http://schemas.openxmlformats.org/officeDocument/2006/docPropsVTypes">
  <Template>Office Theme</Template>
  <TotalTime>13597</TotalTime>
  <Words>4487</Words>
  <Application>Microsoft Macintosh PowerPoint</Application>
  <PresentationFormat>On-screen Show (16:9)</PresentationFormat>
  <Paragraphs>490</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Intermountain Project ECHO TeleCritical Care Medicine  Recent Evidence on the Management of Acute Pancreatitis</vt:lpstr>
      <vt:lpstr>Learning Objectives</vt:lpstr>
      <vt:lpstr>Case 1:  45 M with EtOH use disorder presents with pancreatitis</vt:lpstr>
      <vt:lpstr>Pancreatitis vs. Sepsis</vt:lpstr>
      <vt:lpstr>Method:</vt:lpstr>
      <vt:lpstr>Trial 1: Fluids</vt:lpstr>
      <vt:lpstr>WATERFALL TRIAL</vt:lpstr>
      <vt:lpstr>WATERFALL TRIAL</vt:lpstr>
      <vt:lpstr>2024 ACG Guidelines say:</vt:lpstr>
      <vt:lpstr>Case 1:  45 M with EtOH use disorder presents with pancreatitis</vt:lpstr>
      <vt:lpstr>Case 2:  45 F with recent weight loss presents with pancreatitis</vt:lpstr>
      <vt:lpstr>Rationale</vt:lpstr>
      <vt:lpstr>Rationale</vt:lpstr>
      <vt:lpstr>Trial 2: ERCP</vt:lpstr>
      <vt:lpstr>APEC TRIAL</vt:lpstr>
      <vt:lpstr>APEC TRIAL</vt:lpstr>
      <vt:lpstr>Guidelines say: </vt:lpstr>
      <vt:lpstr>Case 2:  45 F with recent weight loss presents with pancreatitis</vt:lpstr>
      <vt:lpstr>GLP-1 RA (probably) do not cause pancreatitis</vt:lpstr>
      <vt:lpstr>Case 3:  45 F is 14 days into severe AP. Fevers and abd pain worsen</vt:lpstr>
      <vt:lpstr>Early antibiotics</vt:lpstr>
      <vt:lpstr>Pancreatic Necrosis </vt:lpstr>
      <vt:lpstr>Guidelines</vt:lpstr>
      <vt:lpstr>Trial 3: Drainage</vt:lpstr>
      <vt:lpstr>APEC TRIAL</vt:lpstr>
      <vt:lpstr>POINTER TRIAL</vt:lpstr>
      <vt:lpstr>Guidelines</vt:lpstr>
      <vt:lpstr>Case 3:  45 F is 14 days into severe AP. Fevers and abd pain worsen</vt:lpstr>
      <vt:lpstr>What’s the detail with enteral feeding?</vt:lpstr>
      <vt:lpstr>Python Trial, NEJM 2014</vt:lpstr>
      <vt:lpstr>PowerPoint Presentation</vt:lpstr>
      <vt:lpstr>Questions?  brian.locke@imail.org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Sue Gagnier</dc:creator>
  <cp:lastModifiedBy>Brian Locke</cp:lastModifiedBy>
  <cp:revision>34</cp:revision>
  <dcterms:created xsi:type="dcterms:W3CDTF">2023-02-01T15:50:34Z</dcterms:created>
  <dcterms:modified xsi:type="dcterms:W3CDTF">2025-12-02T22:28:59Z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0x010100D0F19E8BC051234EACCACF29C3613947</vt:lpwstr>
  </property>
</Properties>
</file>